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0.jpg" ContentType="image/jpe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57" r:id="rId2"/>
    <p:sldId id="269" r:id="rId3"/>
    <p:sldId id="270" r:id="rId4"/>
    <p:sldId id="268" r:id="rId5"/>
    <p:sldId id="271" r:id="rId6"/>
    <p:sldId id="256" r:id="rId7"/>
    <p:sldId id="272" r:id="rId8"/>
    <p:sldId id="494" r:id="rId9"/>
    <p:sldId id="501" r:id="rId10"/>
    <p:sldId id="513" r:id="rId11"/>
    <p:sldId id="514" r:id="rId12"/>
    <p:sldId id="502" r:id="rId13"/>
    <p:sldId id="508" r:id="rId14"/>
    <p:sldId id="506" r:id="rId15"/>
    <p:sldId id="503" r:id="rId16"/>
    <p:sldId id="493" r:id="rId17"/>
    <p:sldId id="491" r:id="rId18"/>
    <p:sldId id="492" r:id="rId19"/>
    <p:sldId id="510" r:id="rId20"/>
    <p:sldId id="511" r:id="rId21"/>
    <p:sldId id="512" r:id="rId22"/>
    <p:sldId id="487" r:id="rId23"/>
    <p:sldId id="488" r:id="rId24"/>
    <p:sldId id="489" r:id="rId25"/>
    <p:sldId id="500" r:id="rId26"/>
    <p:sldId id="509" r:id="rId27"/>
    <p:sldId id="469" r:id="rId28"/>
    <p:sldId id="468" r:id="rId29"/>
    <p:sldId id="470" r:id="rId30"/>
    <p:sldId id="471" r:id="rId31"/>
    <p:sldId id="472" r:id="rId32"/>
    <p:sldId id="474" r:id="rId33"/>
    <p:sldId id="475" r:id="rId34"/>
    <p:sldId id="476" r:id="rId35"/>
    <p:sldId id="473" r:id="rId36"/>
    <p:sldId id="477" r:id="rId37"/>
    <p:sldId id="478" r:id="rId38"/>
    <p:sldId id="479" r:id="rId39"/>
    <p:sldId id="355" r:id="rId40"/>
    <p:sldId id="480" r:id="rId41"/>
    <p:sldId id="289" r:id="rId42"/>
    <p:sldId id="465" r:id="rId43"/>
    <p:sldId id="290" r:id="rId44"/>
    <p:sldId id="291" r:id="rId45"/>
    <p:sldId id="292" r:id="rId4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125" autoAdjust="0"/>
  </p:normalViewPr>
  <p:slideViewPr>
    <p:cSldViewPr>
      <p:cViewPr varScale="1">
        <p:scale>
          <a:sx n="60" d="100"/>
          <a:sy n="60" d="100"/>
        </p:scale>
        <p:origin x="148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6F982-5F39-4F8F-95EC-A6FC1BA0699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43DA592-B850-4314-A08D-14F5A60137AF}">
      <dgm:prSet custT="1"/>
      <dgm:spPr/>
      <dgm:t>
        <a:bodyPr/>
        <a:lstStyle/>
        <a:p>
          <a:r>
            <a:rPr lang="en-US" sz="1600" dirty="0"/>
            <a:t>The 2024 Annual Action Plan will be submitted to HUD by May 15, 2024.  Three (3) public input meetings will be conducted around the state.</a:t>
          </a:r>
        </a:p>
      </dgm:t>
    </dgm:pt>
    <dgm:pt modelId="{B99886D9-A729-42D2-A5FC-CE5E5F045815}" type="parTrans" cxnId="{2A30B92B-5B62-48F9-BD68-BE157D9CB48E}">
      <dgm:prSet/>
      <dgm:spPr/>
      <dgm:t>
        <a:bodyPr/>
        <a:lstStyle/>
        <a:p>
          <a:endParaRPr lang="en-US"/>
        </a:p>
      </dgm:t>
    </dgm:pt>
    <dgm:pt modelId="{2BB783E6-A693-45E0-A653-3BE518A7D63C}" type="sibTrans" cxnId="{2A30B92B-5B62-48F9-BD68-BE157D9CB48E}">
      <dgm:prSet/>
      <dgm:spPr/>
      <dgm:t>
        <a:bodyPr/>
        <a:lstStyle/>
        <a:p>
          <a:endParaRPr lang="en-US"/>
        </a:p>
      </dgm:t>
    </dgm:pt>
    <dgm:pt modelId="{D3775E35-24D0-47AA-BEE2-B965932FFE99}">
      <dgm:prSet/>
      <dgm:spPr/>
      <dgm:t>
        <a:bodyPr/>
        <a:lstStyle/>
        <a:p>
          <a:r>
            <a:rPr lang="en-US" b="1" dirty="0"/>
            <a:t>A public comment period will be held April 10, 2024 – May 11, 2024.  Comments received will be considered for incorporation in the Annual Action  Plan by Mississippi Home Corporation (MHC) for HOME, ESG, HOPWA, and  HTF programs and Mississippi Development Authority (MDA) for the  Community Development Block Grant program (CDBG).</a:t>
          </a:r>
        </a:p>
      </dgm:t>
    </dgm:pt>
    <dgm:pt modelId="{AFFE0625-D335-487B-8375-90E17EE778AB}" type="parTrans" cxnId="{2D810B5A-640E-4B6E-B913-E2F3B1BC71E8}">
      <dgm:prSet/>
      <dgm:spPr/>
      <dgm:t>
        <a:bodyPr/>
        <a:lstStyle/>
        <a:p>
          <a:endParaRPr lang="en-US"/>
        </a:p>
      </dgm:t>
    </dgm:pt>
    <dgm:pt modelId="{7269BD95-01C2-4D7D-AA78-863F798BB2D7}" type="sibTrans" cxnId="{2D810B5A-640E-4B6E-B913-E2F3B1BC71E8}">
      <dgm:prSet/>
      <dgm:spPr/>
      <dgm:t>
        <a:bodyPr/>
        <a:lstStyle/>
        <a:p>
          <a:endParaRPr lang="en-US"/>
        </a:p>
      </dgm:t>
    </dgm:pt>
    <dgm:pt modelId="{2983F4FC-0218-46A7-85D5-B38485D88599}" type="pres">
      <dgm:prSet presAssocID="{BEA6F982-5F39-4F8F-95EC-A6FC1BA06995}" presName="hierChild1" presStyleCnt="0">
        <dgm:presLayoutVars>
          <dgm:chPref val="1"/>
          <dgm:dir/>
          <dgm:animOne val="branch"/>
          <dgm:animLvl val="lvl"/>
          <dgm:resizeHandles/>
        </dgm:presLayoutVars>
      </dgm:prSet>
      <dgm:spPr/>
    </dgm:pt>
    <dgm:pt modelId="{B3539281-19CD-499D-96A4-B39914E4C4A7}" type="pres">
      <dgm:prSet presAssocID="{943DA592-B850-4314-A08D-14F5A60137AF}" presName="hierRoot1" presStyleCnt="0"/>
      <dgm:spPr/>
    </dgm:pt>
    <dgm:pt modelId="{EC16F262-5D3A-47CA-A8C7-3D2395957D98}" type="pres">
      <dgm:prSet presAssocID="{943DA592-B850-4314-A08D-14F5A60137AF}" presName="composite" presStyleCnt="0"/>
      <dgm:spPr/>
    </dgm:pt>
    <dgm:pt modelId="{101115FE-4D31-48AA-8739-9B7744D353D7}" type="pres">
      <dgm:prSet presAssocID="{943DA592-B850-4314-A08D-14F5A60137AF}" presName="background" presStyleLbl="node0" presStyleIdx="0" presStyleCnt="2"/>
      <dgm:spPr/>
    </dgm:pt>
    <dgm:pt modelId="{1A5ED551-E783-48BB-BE02-C7D8727B6ABB}" type="pres">
      <dgm:prSet presAssocID="{943DA592-B850-4314-A08D-14F5A60137AF}" presName="text" presStyleLbl="fgAcc0" presStyleIdx="0" presStyleCnt="2">
        <dgm:presLayoutVars>
          <dgm:chPref val="3"/>
        </dgm:presLayoutVars>
      </dgm:prSet>
      <dgm:spPr/>
    </dgm:pt>
    <dgm:pt modelId="{8D864B66-DFED-4062-A5AF-098A31CC6A81}" type="pres">
      <dgm:prSet presAssocID="{943DA592-B850-4314-A08D-14F5A60137AF}" presName="hierChild2" presStyleCnt="0"/>
      <dgm:spPr/>
    </dgm:pt>
    <dgm:pt modelId="{5D3AAE49-B025-4651-9800-C51975764BB8}" type="pres">
      <dgm:prSet presAssocID="{D3775E35-24D0-47AA-BEE2-B965932FFE99}" presName="hierRoot1" presStyleCnt="0"/>
      <dgm:spPr/>
    </dgm:pt>
    <dgm:pt modelId="{E507277F-D308-4670-A547-862C4A51F339}" type="pres">
      <dgm:prSet presAssocID="{D3775E35-24D0-47AA-BEE2-B965932FFE99}" presName="composite" presStyleCnt="0"/>
      <dgm:spPr/>
    </dgm:pt>
    <dgm:pt modelId="{0E7DAAD2-B71E-4E1E-A523-499035271E99}" type="pres">
      <dgm:prSet presAssocID="{D3775E35-24D0-47AA-BEE2-B965932FFE99}" presName="background" presStyleLbl="node0" presStyleIdx="1" presStyleCnt="2"/>
      <dgm:spPr/>
    </dgm:pt>
    <dgm:pt modelId="{8D86129F-E0C0-455E-B5FB-0C27E9FA4004}" type="pres">
      <dgm:prSet presAssocID="{D3775E35-24D0-47AA-BEE2-B965932FFE99}" presName="text" presStyleLbl="fgAcc0" presStyleIdx="1" presStyleCnt="2">
        <dgm:presLayoutVars>
          <dgm:chPref val="3"/>
        </dgm:presLayoutVars>
      </dgm:prSet>
      <dgm:spPr/>
    </dgm:pt>
    <dgm:pt modelId="{7BC0A552-C344-4327-B0DC-FAC07D0271D7}" type="pres">
      <dgm:prSet presAssocID="{D3775E35-24D0-47AA-BEE2-B965932FFE99}" presName="hierChild2" presStyleCnt="0"/>
      <dgm:spPr/>
    </dgm:pt>
  </dgm:ptLst>
  <dgm:cxnLst>
    <dgm:cxn modelId="{2A30B92B-5B62-48F9-BD68-BE157D9CB48E}" srcId="{BEA6F982-5F39-4F8F-95EC-A6FC1BA06995}" destId="{943DA592-B850-4314-A08D-14F5A60137AF}" srcOrd="0" destOrd="0" parTransId="{B99886D9-A729-42D2-A5FC-CE5E5F045815}" sibTransId="{2BB783E6-A693-45E0-A653-3BE518A7D63C}"/>
    <dgm:cxn modelId="{F4635853-E087-4DB7-8AEE-27AB133B0F80}" type="presOf" srcId="{BEA6F982-5F39-4F8F-95EC-A6FC1BA06995}" destId="{2983F4FC-0218-46A7-85D5-B38485D88599}" srcOrd="0" destOrd="0" presId="urn:microsoft.com/office/officeart/2005/8/layout/hierarchy1"/>
    <dgm:cxn modelId="{2D810B5A-640E-4B6E-B913-E2F3B1BC71E8}" srcId="{BEA6F982-5F39-4F8F-95EC-A6FC1BA06995}" destId="{D3775E35-24D0-47AA-BEE2-B965932FFE99}" srcOrd="1" destOrd="0" parTransId="{AFFE0625-D335-487B-8375-90E17EE778AB}" sibTransId="{7269BD95-01C2-4D7D-AA78-863F798BB2D7}"/>
    <dgm:cxn modelId="{6748FD7B-8251-4B3F-866A-F2EEBDD2ECBB}" type="presOf" srcId="{D3775E35-24D0-47AA-BEE2-B965932FFE99}" destId="{8D86129F-E0C0-455E-B5FB-0C27E9FA4004}" srcOrd="0" destOrd="0" presId="urn:microsoft.com/office/officeart/2005/8/layout/hierarchy1"/>
    <dgm:cxn modelId="{E882DBA2-B858-42A3-B400-8C6ACD223787}" type="presOf" srcId="{943DA592-B850-4314-A08D-14F5A60137AF}" destId="{1A5ED551-E783-48BB-BE02-C7D8727B6ABB}" srcOrd="0" destOrd="0" presId="urn:microsoft.com/office/officeart/2005/8/layout/hierarchy1"/>
    <dgm:cxn modelId="{C5E72EBE-F59B-4083-9883-42839BFC0AA9}" type="presParOf" srcId="{2983F4FC-0218-46A7-85D5-B38485D88599}" destId="{B3539281-19CD-499D-96A4-B39914E4C4A7}" srcOrd="0" destOrd="0" presId="urn:microsoft.com/office/officeart/2005/8/layout/hierarchy1"/>
    <dgm:cxn modelId="{31658A34-CE90-4780-995B-9825A5424745}" type="presParOf" srcId="{B3539281-19CD-499D-96A4-B39914E4C4A7}" destId="{EC16F262-5D3A-47CA-A8C7-3D2395957D98}" srcOrd="0" destOrd="0" presId="urn:microsoft.com/office/officeart/2005/8/layout/hierarchy1"/>
    <dgm:cxn modelId="{FC0E3CA4-EAFC-41E4-8194-13BD3A7F4D8D}" type="presParOf" srcId="{EC16F262-5D3A-47CA-A8C7-3D2395957D98}" destId="{101115FE-4D31-48AA-8739-9B7744D353D7}" srcOrd="0" destOrd="0" presId="urn:microsoft.com/office/officeart/2005/8/layout/hierarchy1"/>
    <dgm:cxn modelId="{50349EFB-E1A4-4CB8-8C05-CB647B85C78E}" type="presParOf" srcId="{EC16F262-5D3A-47CA-A8C7-3D2395957D98}" destId="{1A5ED551-E783-48BB-BE02-C7D8727B6ABB}" srcOrd="1" destOrd="0" presId="urn:microsoft.com/office/officeart/2005/8/layout/hierarchy1"/>
    <dgm:cxn modelId="{88F95DA4-CAA4-4169-B161-0BF2C54AF028}" type="presParOf" srcId="{B3539281-19CD-499D-96A4-B39914E4C4A7}" destId="{8D864B66-DFED-4062-A5AF-098A31CC6A81}" srcOrd="1" destOrd="0" presId="urn:microsoft.com/office/officeart/2005/8/layout/hierarchy1"/>
    <dgm:cxn modelId="{13D5D321-95C4-4F0F-81DD-93D6DA9DB55C}" type="presParOf" srcId="{2983F4FC-0218-46A7-85D5-B38485D88599}" destId="{5D3AAE49-B025-4651-9800-C51975764BB8}" srcOrd="1" destOrd="0" presId="urn:microsoft.com/office/officeart/2005/8/layout/hierarchy1"/>
    <dgm:cxn modelId="{D35277F8-DF16-4AD3-A7A7-6E86F0F77668}" type="presParOf" srcId="{5D3AAE49-B025-4651-9800-C51975764BB8}" destId="{E507277F-D308-4670-A547-862C4A51F339}" srcOrd="0" destOrd="0" presId="urn:microsoft.com/office/officeart/2005/8/layout/hierarchy1"/>
    <dgm:cxn modelId="{737CC3B7-0CE0-40F7-A5FC-833B21DB865A}" type="presParOf" srcId="{E507277F-D308-4670-A547-862C4A51F339}" destId="{0E7DAAD2-B71E-4E1E-A523-499035271E99}" srcOrd="0" destOrd="0" presId="urn:microsoft.com/office/officeart/2005/8/layout/hierarchy1"/>
    <dgm:cxn modelId="{58A18190-8BCB-42AF-95BE-1A9BF78597DF}" type="presParOf" srcId="{E507277F-D308-4670-A547-862C4A51F339}" destId="{8D86129F-E0C0-455E-B5FB-0C27E9FA4004}" srcOrd="1" destOrd="0" presId="urn:microsoft.com/office/officeart/2005/8/layout/hierarchy1"/>
    <dgm:cxn modelId="{872FFBC7-45BD-4288-81E9-D6DA20B8F460}" type="presParOf" srcId="{5D3AAE49-B025-4651-9800-C51975764BB8}" destId="{7BC0A552-C344-4327-B0DC-FAC07D0271D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A70C34-7664-43EE-B14F-B93C930EB2E7}" type="doc">
      <dgm:prSet loTypeId="urn:microsoft.com/office/officeart/2005/8/layout/default" loCatId="list" qsTypeId="urn:microsoft.com/office/officeart/2005/8/quickstyle/simple5" qsCatId="simple" csTypeId="urn:microsoft.com/office/officeart/2005/8/colors/accent3_2" csCatId="accent3"/>
      <dgm:spPr/>
      <dgm:t>
        <a:bodyPr/>
        <a:lstStyle/>
        <a:p>
          <a:endParaRPr lang="en-US"/>
        </a:p>
      </dgm:t>
    </dgm:pt>
    <dgm:pt modelId="{574324F7-8145-435C-A0BE-2FD2CF356159}">
      <dgm:prSet/>
      <dgm:spPr/>
      <dgm:t>
        <a:bodyPr/>
        <a:lstStyle/>
        <a:p>
          <a:r>
            <a:rPr lang="en-US" b="1"/>
            <a:t>HOME Investment Partnerships Program (HOME)</a:t>
          </a:r>
          <a:endParaRPr lang="en-US"/>
        </a:p>
      </dgm:t>
    </dgm:pt>
    <dgm:pt modelId="{3BC086A3-8387-4A2C-B82F-403C4EA4D077}" type="parTrans" cxnId="{6A5AC6F4-3A0C-4D76-B522-656BECA1750F}">
      <dgm:prSet/>
      <dgm:spPr/>
      <dgm:t>
        <a:bodyPr/>
        <a:lstStyle/>
        <a:p>
          <a:endParaRPr lang="en-US"/>
        </a:p>
      </dgm:t>
    </dgm:pt>
    <dgm:pt modelId="{4984FEBA-FB1E-4941-9FDF-5118F246BD52}" type="sibTrans" cxnId="{6A5AC6F4-3A0C-4D76-B522-656BECA1750F}">
      <dgm:prSet/>
      <dgm:spPr/>
      <dgm:t>
        <a:bodyPr/>
        <a:lstStyle/>
        <a:p>
          <a:endParaRPr lang="en-US"/>
        </a:p>
      </dgm:t>
    </dgm:pt>
    <dgm:pt modelId="{50F06E40-904E-454A-AF08-3D89956EECE9}">
      <dgm:prSet/>
      <dgm:spPr/>
      <dgm:t>
        <a:bodyPr/>
        <a:lstStyle/>
        <a:p>
          <a:r>
            <a:rPr lang="en-US" b="1"/>
            <a:t>Community Housing Development Organization (CHDO) Set-Aside</a:t>
          </a:r>
          <a:endParaRPr lang="en-US"/>
        </a:p>
      </dgm:t>
    </dgm:pt>
    <dgm:pt modelId="{65C829FF-9E6E-4DDF-B9A5-D8AE60B2EBD2}" type="parTrans" cxnId="{E9B2672D-2713-482E-B629-B5EABAD7339E}">
      <dgm:prSet/>
      <dgm:spPr/>
      <dgm:t>
        <a:bodyPr/>
        <a:lstStyle/>
        <a:p>
          <a:endParaRPr lang="en-US"/>
        </a:p>
      </dgm:t>
    </dgm:pt>
    <dgm:pt modelId="{7D257D0A-9B40-4C28-843B-F28296708724}" type="sibTrans" cxnId="{E9B2672D-2713-482E-B629-B5EABAD7339E}">
      <dgm:prSet/>
      <dgm:spPr/>
      <dgm:t>
        <a:bodyPr/>
        <a:lstStyle/>
        <a:p>
          <a:endParaRPr lang="en-US"/>
        </a:p>
      </dgm:t>
    </dgm:pt>
    <dgm:pt modelId="{6F8CECFD-83E3-4753-8256-D530A9225FA7}">
      <dgm:prSet/>
      <dgm:spPr/>
      <dgm:t>
        <a:bodyPr/>
        <a:lstStyle/>
        <a:p>
          <a:r>
            <a:rPr lang="en-US" b="1"/>
            <a:t>National Housing Trust Fund (HTF)</a:t>
          </a:r>
          <a:endParaRPr lang="en-US"/>
        </a:p>
      </dgm:t>
    </dgm:pt>
    <dgm:pt modelId="{7E585B60-A049-45FC-ABA1-9D92BD91FE76}" type="parTrans" cxnId="{38D60712-50B1-4040-961B-8A67E07C0447}">
      <dgm:prSet/>
      <dgm:spPr/>
      <dgm:t>
        <a:bodyPr/>
        <a:lstStyle/>
        <a:p>
          <a:endParaRPr lang="en-US"/>
        </a:p>
      </dgm:t>
    </dgm:pt>
    <dgm:pt modelId="{85D5BC85-8131-41DF-B784-021810C694FC}" type="sibTrans" cxnId="{38D60712-50B1-4040-961B-8A67E07C0447}">
      <dgm:prSet/>
      <dgm:spPr/>
      <dgm:t>
        <a:bodyPr/>
        <a:lstStyle/>
        <a:p>
          <a:endParaRPr lang="en-US"/>
        </a:p>
      </dgm:t>
    </dgm:pt>
    <dgm:pt modelId="{79BCF473-E776-43B9-89E1-0A99EE02333A}">
      <dgm:prSet/>
      <dgm:spPr/>
      <dgm:t>
        <a:bodyPr/>
        <a:lstStyle/>
        <a:p>
          <a:r>
            <a:rPr lang="en-US" b="1"/>
            <a:t>Housing Opportunity for Persons with AIDS (HOPWA)</a:t>
          </a:r>
          <a:endParaRPr lang="en-US"/>
        </a:p>
      </dgm:t>
    </dgm:pt>
    <dgm:pt modelId="{A0490698-9D8D-4DCF-BE34-5526615CA859}" type="parTrans" cxnId="{3CBF4B34-F4F7-4416-8921-10B87E1C2B3D}">
      <dgm:prSet/>
      <dgm:spPr/>
      <dgm:t>
        <a:bodyPr/>
        <a:lstStyle/>
        <a:p>
          <a:endParaRPr lang="en-US"/>
        </a:p>
      </dgm:t>
    </dgm:pt>
    <dgm:pt modelId="{5CBFC2C7-FA84-45BD-A825-12319A554440}" type="sibTrans" cxnId="{3CBF4B34-F4F7-4416-8921-10B87E1C2B3D}">
      <dgm:prSet/>
      <dgm:spPr/>
      <dgm:t>
        <a:bodyPr/>
        <a:lstStyle/>
        <a:p>
          <a:endParaRPr lang="en-US"/>
        </a:p>
      </dgm:t>
    </dgm:pt>
    <dgm:pt modelId="{CDC04AD9-E178-46AC-8174-29E6F452E982}">
      <dgm:prSet/>
      <dgm:spPr/>
      <dgm:t>
        <a:bodyPr/>
        <a:lstStyle/>
        <a:p>
          <a:r>
            <a:rPr lang="en-US" b="1"/>
            <a:t>Emergency Solutions Grant Program (ESG)</a:t>
          </a:r>
          <a:endParaRPr lang="en-US"/>
        </a:p>
      </dgm:t>
    </dgm:pt>
    <dgm:pt modelId="{BCA7E806-D746-460C-8FA5-F831795AF4EE}" type="parTrans" cxnId="{28F16B0F-64E0-45C0-BC63-A0A3E8CFFBC0}">
      <dgm:prSet/>
      <dgm:spPr/>
      <dgm:t>
        <a:bodyPr/>
        <a:lstStyle/>
        <a:p>
          <a:endParaRPr lang="en-US"/>
        </a:p>
      </dgm:t>
    </dgm:pt>
    <dgm:pt modelId="{52C418C4-499D-4B2F-82DE-E952A5C9DFB6}" type="sibTrans" cxnId="{28F16B0F-64E0-45C0-BC63-A0A3E8CFFBC0}">
      <dgm:prSet/>
      <dgm:spPr/>
      <dgm:t>
        <a:bodyPr/>
        <a:lstStyle/>
        <a:p>
          <a:endParaRPr lang="en-US"/>
        </a:p>
      </dgm:t>
    </dgm:pt>
    <dgm:pt modelId="{7E9462E5-73B3-437B-B340-339AC393564F}" type="pres">
      <dgm:prSet presAssocID="{A0A70C34-7664-43EE-B14F-B93C930EB2E7}" presName="diagram" presStyleCnt="0">
        <dgm:presLayoutVars>
          <dgm:dir/>
          <dgm:resizeHandles val="exact"/>
        </dgm:presLayoutVars>
      </dgm:prSet>
      <dgm:spPr/>
    </dgm:pt>
    <dgm:pt modelId="{540F5FC7-33D6-425F-8991-DC5A5792C2B9}" type="pres">
      <dgm:prSet presAssocID="{574324F7-8145-435C-A0BE-2FD2CF356159}" presName="node" presStyleLbl="node1" presStyleIdx="0" presStyleCnt="5">
        <dgm:presLayoutVars>
          <dgm:bulletEnabled val="1"/>
        </dgm:presLayoutVars>
      </dgm:prSet>
      <dgm:spPr/>
    </dgm:pt>
    <dgm:pt modelId="{114E15AC-962C-41B0-97EB-BF99FC359A42}" type="pres">
      <dgm:prSet presAssocID="{4984FEBA-FB1E-4941-9FDF-5118F246BD52}" presName="sibTrans" presStyleCnt="0"/>
      <dgm:spPr/>
    </dgm:pt>
    <dgm:pt modelId="{9D099767-1075-460B-9B84-A47907091DB1}" type="pres">
      <dgm:prSet presAssocID="{50F06E40-904E-454A-AF08-3D89956EECE9}" presName="node" presStyleLbl="node1" presStyleIdx="1" presStyleCnt="5">
        <dgm:presLayoutVars>
          <dgm:bulletEnabled val="1"/>
        </dgm:presLayoutVars>
      </dgm:prSet>
      <dgm:spPr/>
    </dgm:pt>
    <dgm:pt modelId="{E5ECC21C-85A8-43FB-A980-7A8AFD8D3877}" type="pres">
      <dgm:prSet presAssocID="{7D257D0A-9B40-4C28-843B-F28296708724}" presName="sibTrans" presStyleCnt="0"/>
      <dgm:spPr/>
    </dgm:pt>
    <dgm:pt modelId="{C59981BB-53EE-488C-9FED-2F28F1A0CBCC}" type="pres">
      <dgm:prSet presAssocID="{6F8CECFD-83E3-4753-8256-D530A9225FA7}" presName="node" presStyleLbl="node1" presStyleIdx="2" presStyleCnt="5">
        <dgm:presLayoutVars>
          <dgm:bulletEnabled val="1"/>
        </dgm:presLayoutVars>
      </dgm:prSet>
      <dgm:spPr/>
    </dgm:pt>
    <dgm:pt modelId="{C92465B6-A394-42DB-ABBB-7C1A1652622B}" type="pres">
      <dgm:prSet presAssocID="{85D5BC85-8131-41DF-B784-021810C694FC}" presName="sibTrans" presStyleCnt="0"/>
      <dgm:spPr/>
    </dgm:pt>
    <dgm:pt modelId="{DD957D4D-835C-44F7-900C-34ADA3BCEC12}" type="pres">
      <dgm:prSet presAssocID="{79BCF473-E776-43B9-89E1-0A99EE02333A}" presName="node" presStyleLbl="node1" presStyleIdx="3" presStyleCnt="5">
        <dgm:presLayoutVars>
          <dgm:bulletEnabled val="1"/>
        </dgm:presLayoutVars>
      </dgm:prSet>
      <dgm:spPr/>
    </dgm:pt>
    <dgm:pt modelId="{9655DE9F-32B9-4906-BB5B-8388A21E9C16}" type="pres">
      <dgm:prSet presAssocID="{5CBFC2C7-FA84-45BD-A825-12319A554440}" presName="sibTrans" presStyleCnt="0"/>
      <dgm:spPr/>
    </dgm:pt>
    <dgm:pt modelId="{A1314BB9-2DEF-45BD-8CF2-F91EC379CDCB}" type="pres">
      <dgm:prSet presAssocID="{CDC04AD9-E178-46AC-8174-29E6F452E982}" presName="node" presStyleLbl="node1" presStyleIdx="4" presStyleCnt="5">
        <dgm:presLayoutVars>
          <dgm:bulletEnabled val="1"/>
        </dgm:presLayoutVars>
      </dgm:prSet>
      <dgm:spPr/>
    </dgm:pt>
  </dgm:ptLst>
  <dgm:cxnLst>
    <dgm:cxn modelId="{28F16B0F-64E0-45C0-BC63-A0A3E8CFFBC0}" srcId="{A0A70C34-7664-43EE-B14F-B93C930EB2E7}" destId="{CDC04AD9-E178-46AC-8174-29E6F452E982}" srcOrd="4" destOrd="0" parTransId="{BCA7E806-D746-460C-8FA5-F831795AF4EE}" sibTransId="{52C418C4-499D-4B2F-82DE-E952A5C9DFB6}"/>
    <dgm:cxn modelId="{38D60712-50B1-4040-961B-8A67E07C0447}" srcId="{A0A70C34-7664-43EE-B14F-B93C930EB2E7}" destId="{6F8CECFD-83E3-4753-8256-D530A9225FA7}" srcOrd="2" destOrd="0" parTransId="{7E585B60-A049-45FC-ABA1-9D92BD91FE76}" sibTransId="{85D5BC85-8131-41DF-B784-021810C694FC}"/>
    <dgm:cxn modelId="{1226D513-D23A-4BCB-98C5-36275F62B1CA}" type="presOf" srcId="{6F8CECFD-83E3-4753-8256-D530A9225FA7}" destId="{C59981BB-53EE-488C-9FED-2F28F1A0CBCC}" srcOrd="0" destOrd="0" presId="urn:microsoft.com/office/officeart/2005/8/layout/default"/>
    <dgm:cxn modelId="{87CFB819-2588-4626-B1D7-C2F21AC250E5}" type="presOf" srcId="{50F06E40-904E-454A-AF08-3D89956EECE9}" destId="{9D099767-1075-460B-9B84-A47907091DB1}" srcOrd="0" destOrd="0" presId="urn:microsoft.com/office/officeart/2005/8/layout/default"/>
    <dgm:cxn modelId="{E9B2672D-2713-482E-B629-B5EABAD7339E}" srcId="{A0A70C34-7664-43EE-B14F-B93C930EB2E7}" destId="{50F06E40-904E-454A-AF08-3D89956EECE9}" srcOrd="1" destOrd="0" parTransId="{65C829FF-9E6E-4DDF-B9A5-D8AE60B2EBD2}" sibTransId="{7D257D0A-9B40-4C28-843B-F28296708724}"/>
    <dgm:cxn modelId="{EE93342E-2A12-4FE3-805A-0E698FA3DE46}" type="presOf" srcId="{574324F7-8145-435C-A0BE-2FD2CF356159}" destId="{540F5FC7-33D6-425F-8991-DC5A5792C2B9}" srcOrd="0" destOrd="0" presId="urn:microsoft.com/office/officeart/2005/8/layout/default"/>
    <dgm:cxn modelId="{3CBF4B34-F4F7-4416-8921-10B87E1C2B3D}" srcId="{A0A70C34-7664-43EE-B14F-B93C930EB2E7}" destId="{79BCF473-E776-43B9-89E1-0A99EE02333A}" srcOrd="3" destOrd="0" parTransId="{A0490698-9D8D-4DCF-BE34-5526615CA859}" sibTransId="{5CBFC2C7-FA84-45BD-A825-12319A554440}"/>
    <dgm:cxn modelId="{7D47C344-0AC1-4A75-BABE-BFA89D12C55F}" type="presOf" srcId="{CDC04AD9-E178-46AC-8174-29E6F452E982}" destId="{A1314BB9-2DEF-45BD-8CF2-F91EC379CDCB}" srcOrd="0" destOrd="0" presId="urn:microsoft.com/office/officeart/2005/8/layout/default"/>
    <dgm:cxn modelId="{C52B5AC3-958E-49C2-9D8A-240B76275411}" type="presOf" srcId="{79BCF473-E776-43B9-89E1-0A99EE02333A}" destId="{DD957D4D-835C-44F7-900C-34ADA3BCEC12}" srcOrd="0" destOrd="0" presId="urn:microsoft.com/office/officeart/2005/8/layout/default"/>
    <dgm:cxn modelId="{D8DD5CDF-68EA-44A3-9666-51D590819F77}" type="presOf" srcId="{A0A70C34-7664-43EE-B14F-B93C930EB2E7}" destId="{7E9462E5-73B3-437B-B340-339AC393564F}" srcOrd="0" destOrd="0" presId="urn:microsoft.com/office/officeart/2005/8/layout/default"/>
    <dgm:cxn modelId="{6A5AC6F4-3A0C-4D76-B522-656BECA1750F}" srcId="{A0A70C34-7664-43EE-B14F-B93C930EB2E7}" destId="{574324F7-8145-435C-A0BE-2FD2CF356159}" srcOrd="0" destOrd="0" parTransId="{3BC086A3-8387-4A2C-B82F-403C4EA4D077}" sibTransId="{4984FEBA-FB1E-4941-9FDF-5118F246BD52}"/>
    <dgm:cxn modelId="{A39800EA-E2C1-4384-9183-B6C5B1533F37}" type="presParOf" srcId="{7E9462E5-73B3-437B-B340-339AC393564F}" destId="{540F5FC7-33D6-425F-8991-DC5A5792C2B9}" srcOrd="0" destOrd="0" presId="urn:microsoft.com/office/officeart/2005/8/layout/default"/>
    <dgm:cxn modelId="{1B507B87-4AE6-4121-A670-BB9E1186168A}" type="presParOf" srcId="{7E9462E5-73B3-437B-B340-339AC393564F}" destId="{114E15AC-962C-41B0-97EB-BF99FC359A42}" srcOrd="1" destOrd="0" presId="urn:microsoft.com/office/officeart/2005/8/layout/default"/>
    <dgm:cxn modelId="{F50F5D0A-7BFC-4725-8E8C-21087F4CE428}" type="presParOf" srcId="{7E9462E5-73B3-437B-B340-339AC393564F}" destId="{9D099767-1075-460B-9B84-A47907091DB1}" srcOrd="2" destOrd="0" presId="urn:microsoft.com/office/officeart/2005/8/layout/default"/>
    <dgm:cxn modelId="{0E9363A6-2DE5-4E33-8BF4-3FBC91340C5F}" type="presParOf" srcId="{7E9462E5-73B3-437B-B340-339AC393564F}" destId="{E5ECC21C-85A8-43FB-A980-7A8AFD8D3877}" srcOrd="3" destOrd="0" presId="urn:microsoft.com/office/officeart/2005/8/layout/default"/>
    <dgm:cxn modelId="{A4C3334B-94E3-4892-B372-913BDAB03E35}" type="presParOf" srcId="{7E9462E5-73B3-437B-B340-339AC393564F}" destId="{C59981BB-53EE-488C-9FED-2F28F1A0CBCC}" srcOrd="4" destOrd="0" presId="urn:microsoft.com/office/officeart/2005/8/layout/default"/>
    <dgm:cxn modelId="{DDEC8F77-D865-43EA-8167-575BFED9F180}" type="presParOf" srcId="{7E9462E5-73B3-437B-B340-339AC393564F}" destId="{C92465B6-A394-42DB-ABBB-7C1A1652622B}" srcOrd="5" destOrd="0" presId="urn:microsoft.com/office/officeart/2005/8/layout/default"/>
    <dgm:cxn modelId="{BF19E3FD-0AEC-4720-BB31-059DD2645141}" type="presParOf" srcId="{7E9462E5-73B3-437B-B340-339AC393564F}" destId="{DD957D4D-835C-44F7-900C-34ADA3BCEC12}" srcOrd="6" destOrd="0" presId="urn:microsoft.com/office/officeart/2005/8/layout/default"/>
    <dgm:cxn modelId="{BDFC6EA9-AE21-400A-AEC9-64346BB92B31}" type="presParOf" srcId="{7E9462E5-73B3-437B-B340-339AC393564F}" destId="{9655DE9F-32B9-4906-BB5B-8388A21E9C16}" srcOrd="7" destOrd="0" presId="urn:microsoft.com/office/officeart/2005/8/layout/default"/>
    <dgm:cxn modelId="{2352F554-DE08-43AD-83E9-526B3D85424C}" type="presParOf" srcId="{7E9462E5-73B3-437B-B340-339AC393564F}" destId="{A1314BB9-2DEF-45BD-8CF2-F91EC379CDC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25626-DA4B-4F67-8783-1FA9B453E105}"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A009E01B-FD99-49FB-AF4B-43BA74E1B55F}">
      <dgm:prSet/>
      <dgm:spPr/>
      <dgm:t>
        <a:bodyPr/>
        <a:lstStyle/>
        <a:p>
          <a:r>
            <a:rPr lang="en-US" dirty="0"/>
            <a:t>Promote and Support</a:t>
          </a:r>
        </a:p>
      </dgm:t>
    </dgm:pt>
    <dgm:pt modelId="{198FCFDA-D0C5-4422-BDA5-B7B3EBE163F0}" type="parTrans" cxnId="{2109774F-D173-4019-96D5-6D651200A493}">
      <dgm:prSet/>
      <dgm:spPr/>
      <dgm:t>
        <a:bodyPr/>
        <a:lstStyle/>
        <a:p>
          <a:endParaRPr lang="en-US"/>
        </a:p>
      </dgm:t>
    </dgm:pt>
    <dgm:pt modelId="{F9C10598-E56A-46B0-8A90-4024886049AA}" type="sibTrans" cxnId="{2109774F-D173-4019-96D5-6D651200A493}">
      <dgm:prSet/>
      <dgm:spPr/>
      <dgm:t>
        <a:bodyPr/>
        <a:lstStyle/>
        <a:p>
          <a:endParaRPr lang="en-US"/>
        </a:p>
      </dgm:t>
    </dgm:pt>
    <dgm:pt modelId="{84597A00-1C87-478F-AAF4-A13AC85EC254}">
      <dgm:prSet/>
      <dgm:spPr/>
      <dgm:t>
        <a:bodyPr/>
        <a:lstStyle/>
        <a:p>
          <a:r>
            <a:rPr lang="en-US"/>
            <a:t>Promote and Support Successful Homeownership</a:t>
          </a:r>
        </a:p>
      </dgm:t>
    </dgm:pt>
    <dgm:pt modelId="{F733CFE3-4A2D-4FB8-9F1F-995BE5D232F4}" type="parTrans" cxnId="{5EDA795D-304E-4C53-BB7B-4D910A103E64}">
      <dgm:prSet/>
      <dgm:spPr/>
      <dgm:t>
        <a:bodyPr/>
        <a:lstStyle/>
        <a:p>
          <a:endParaRPr lang="en-US"/>
        </a:p>
      </dgm:t>
    </dgm:pt>
    <dgm:pt modelId="{93FBB1E9-8AA6-4013-9E1F-6D184FC8B3FE}" type="sibTrans" cxnId="{5EDA795D-304E-4C53-BB7B-4D910A103E64}">
      <dgm:prSet/>
      <dgm:spPr/>
      <dgm:t>
        <a:bodyPr/>
        <a:lstStyle/>
        <a:p>
          <a:endParaRPr lang="en-US"/>
        </a:p>
      </dgm:t>
    </dgm:pt>
    <dgm:pt modelId="{0B3DBC24-F979-4607-A6F8-BA54EA1F21B5}">
      <dgm:prSet/>
      <dgm:spPr/>
      <dgm:t>
        <a:bodyPr/>
        <a:lstStyle/>
        <a:p>
          <a:r>
            <a:rPr lang="en-US"/>
            <a:t>Finance</a:t>
          </a:r>
        </a:p>
      </dgm:t>
    </dgm:pt>
    <dgm:pt modelId="{33294921-F62D-482C-92D2-5D7675121713}" type="parTrans" cxnId="{F8036C40-1CB4-4FC0-9BFA-B56614B5ACE9}">
      <dgm:prSet/>
      <dgm:spPr/>
      <dgm:t>
        <a:bodyPr/>
        <a:lstStyle/>
        <a:p>
          <a:endParaRPr lang="en-US"/>
        </a:p>
      </dgm:t>
    </dgm:pt>
    <dgm:pt modelId="{C8920EF3-E494-4672-8098-F36345F9590F}" type="sibTrans" cxnId="{F8036C40-1CB4-4FC0-9BFA-B56614B5ACE9}">
      <dgm:prSet/>
      <dgm:spPr/>
      <dgm:t>
        <a:bodyPr/>
        <a:lstStyle/>
        <a:p>
          <a:endParaRPr lang="en-US"/>
        </a:p>
      </dgm:t>
    </dgm:pt>
    <dgm:pt modelId="{1DDD7AB9-5196-4405-9DF9-88E0437473B2}">
      <dgm:prSet/>
      <dgm:spPr/>
      <dgm:t>
        <a:bodyPr/>
        <a:lstStyle/>
        <a:p>
          <a:r>
            <a:rPr lang="en-US"/>
            <a:t>Finance the Development of New Housing.</a:t>
          </a:r>
        </a:p>
      </dgm:t>
    </dgm:pt>
    <dgm:pt modelId="{27701534-4A83-4DCE-B92E-54EBDCEE85C9}" type="parTrans" cxnId="{60109BF8-79D5-488A-BDBF-21851BE74E85}">
      <dgm:prSet/>
      <dgm:spPr/>
      <dgm:t>
        <a:bodyPr/>
        <a:lstStyle/>
        <a:p>
          <a:endParaRPr lang="en-US"/>
        </a:p>
      </dgm:t>
    </dgm:pt>
    <dgm:pt modelId="{BF968CA2-A119-4979-A454-1AF75FCA8BB3}" type="sibTrans" cxnId="{60109BF8-79D5-488A-BDBF-21851BE74E85}">
      <dgm:prSet/>
      <dgm:spPr/>
      <dgm:t>
        <a:bodyPr/>
        <a:lstStyle/>
        <a:p>
          <a:endParaRPr lang="en-US"/>
        </a:p>
      </dgm:t>
    </dgm:pt>
    <dgm:pt modelId="{E94B9245-3113-47FD-B1E3-85BB7CBB4CA7}">
      <dgm:prSet/>
      <dgm:spPr/>
      <dgm:t>
        <a:bodyPr/>
        <a:lstStyle/>
        <a:p>
          <a:r>
            <a:rPr lang="en-US"/>
            <a:t>Preserve</a:t>
          </a:r>
        </a:p>
      </dgm:t>
    </dgm:pt>
    <dgm:pt modelId="{725FFBE2-9A83-4961-9534-60B39DD83231}" type="parTrans" cxnId="{3B42821F-438D-4B21-B014-A3D3F810B100}">
      <dgm:prSet/>
      <dgm:spPr/>
      <dgm:t>
        <a:bodyPr/>
        <a:lstStyle/>
        <a:p>
          <a:endParaRPr lang="en-US"/>
        </a:p>
      </dgm:t>
    </dgm:pt>
    <dgm:pt modelId="{29BBE2CC-AAFA-4CC8-A4F2-B2883B1F744A}" type="sibTrans" cxnId="{3B42821F-438D-4B21-B014-A3D3F810B100}">
      <dgm:prSet/>
      <dgm:spPr/>
      <dgm:t>
        <a:bodyPr/>
        <a:lstStyle/>
        <a:p>
          <a:endParaRPr lang="en-US"/>
        </a:p>
      </dgm:t>
    </dgm:pt>
    <dgm:pt modelId="{82A00479-4746-497F-9DCA-04A8C3F9AD19}">
      <dgm:prSet/>
      <dgm:spPr/>
      <dgm:t>
        <a:bodyPr/>
        <a:lstStyle/>
        <a:p>
          <a:r>
            <a:rPr lang="en-US"/>
            <a:t>Preserve the Condition and Affordability of Existing Housing Stock</a:t>
          </a:r>
        </a:p>
      </dgm:t>
    </dgm:pt>
    <dgm:pt modelId="{253A83CF-7FF5-4D92-BEB8-8774DA30666C}" type="parTrans" cxnId="{D8F0ED19-F6ED-4637-956B-FF3FD2AD6ECB}">
      <dgm:prSet/>
      <dgm:spPr/>
      <dgm:t>
        <a:bodyPr/>
        <a:lstStyle/>
        <a:p>
          <a:endParaRPr lang="en-US"/>
        </a:p>
      </dgm:t>
    </dgm:pt>
    <dgm:pt modelId="{F3E84E0D-F035-4780-BA5A-C2AF1FB77F38}" type="sibTrans" cxnId="{D8F0ED19-F6ED-4637-956B-FF3FD2AD6ECB}">
      <dgm:prSet/>
      <dgm:spPr/>
      <dgm:t>
        <a:bodyPr/>
        <a:lstStyle/>
        <a:p>
          <a:endParaRPr lang="en-US"/>
        </a:p>
      </dgm:t>
    </dgm:pt>
    <dgm:pt modelId="{58AD994C-618B-486F-9C33-78F445C67AEA}">
      <dgm:prSet/>
      <dgm:spPr/>
      <dgm:t>
        <a:bodyPr/>
        <a:lstStyle/>
        <a:p>
          <a:r>
            <a:rPr lang="en-US"/>
            <a:t>Support</a:t>
          </a:r>
        </a:p>
      </dgm:t>
    </dgm:pt>
    <dgm:pt modelId="{E8C5ACFB-80D4-4C69-AFE2-0AB86994B42F}" type="parTrans" cxnId="{FA1E7136-6DC5-4E5F-AC1A-A3BAD6CEF802}">
      <dgm:prSet/>
      <dgm:spPr/>
      <dgm:t>
        <a:bodyPr/>
        <a:lstStyle/>
        <a:p>
          <a:endParaRPr lang="en-US"/>
        </a:p>
      </dgm:t>
    </dgm:pt>
    <dgm:pt modelId="{7C4D6AC2-046F-41A7-BA27-EE9EFE459EC2}" type="sibTrans" cxnId="{FA1E7136-6DC5-4E5F-AC1A-A3BAD6CEF802}">
      <dgm:prSet/>
      <dgm:spPr/>
      <dgm:t>
        <a:bodyPr/>
        <a:lstStyle/>
        <a:p>
          <a:endParaRPr lang="en-US"/>
        </a:p>
      </dgm:t>
    </dgm:pt>
    <dgm:pt modelId="{4C762A14-2A8B-4C03-9676-82E9065C097C}">
      <dgm:prSet/>
      <dgm:spPr/>
      <dgm:t>
        <a:bodyPr/>
        <a:lstStyle/>
        <a:p>
          <a:r>
            <a:rPr lang="en-US"/>
            <a:t>Support Housing Stability.</a:t>
          </a:r>
        </a:p>
      </dgm:t>
    </dgm:pt>
    <dgm:pt modelId="{B22AC166-8988-4A39-8497-A2C9A02DD122}" type="parTrans" cxnId="{D097464F-5D19-4125-B523-240342357A22}">
      <dgm:prSet/>
      <dgm:spPr/>
      <dgm:t>
        <a:bodyPr/>
        <a:lstStyle/>
        <a:p>
          <a:endParaRPr lang="en-US"/>
        </a:p>
      </dgm:t>
    </dgm:pt>
    <dgm:pt modelId="{FD2BF355-81C9-46A6-8E6A-1B28A20D50F5}" type="sibTrans" cxnId="{D097464F-5D19-4125-B523-240342357A22}">
      <dgm:prSet/>
      <dgm:spPr/>
      <dgm:t>
        <a:bodyPr/>
        <a:lstStyle/>
        <a:p>
          <a:endParaRPr lang="en-US"/>
        </a:p>
      </dgm:t>
    </dgm:pt>
    <dgm:pt modelId="{79BBE6AE-3F59-4542-AE91-DC1ECDEE3AF6}">
      <dgm:prSet/>
      <dgm:spPr/>
      <dgm:t>
        <a:bodyPr/>
        <a:lstStyle/>
        <a:p>
          <a:r>
            <a:rPr lang="en-US"/>
            <a:t>Strengthen</a:t>
          </a:r>
        </a:p>
      </dgm:t>
    </dgm:pt>
    <dgm:pt modelId="{64F60B34-8679-4964-AE9F-55E8B087EEE1}" type="parTrans" cxnId="{6B1B487D-BFD9-4CCA-8551-44AF6C6570C7}">
      <dgm:prSet/>
      <dgm:spPr/>
      <dgm:t>
        <a:bodyPr/>
        <a:lstStyle/>
        <a:p>
          <a:endParaRPr lang="en-US"/>
        </a:p>
      </dgm:t>
    </dgm:pt>
    <dgm:pt modelId="{B1B1AE2F-7B63-40C3-82A4-1BDD79890139}" type="sibTrans" cxnId="{6B1B487D-BFD9-4CCA-8551-44AF6C6570C7}">
      <dgm:prSet/>
      <dgm:spPr/>
      <dgm:t>
        <a:bodyPr/>
        <a:lstStyle/>
        <a:p>
          <a:endParaRPr lang="en-US"/>
        </a:p>
      </dgm:t>
    </dgm:pt>
    <dgm:pt modelId="{C4A9977B-9840-4C50-9DE7-0218E1B8820C}">
      <dgm:prSet/>
      <dgm:spPr/>
      <dgm:t>
        <a:bodyPr/>
        <a:lstStyle/>
        <a:p>
          <a:r>
            <a:rPr lang="en-US"/>
            <a:t>Strengthen the Financial and Organizational Capacity of the Agency</a:t>
          </a:r>
        </a:p>
      </dgm:t>
    </dgm:pt>
    <dgm:pt modelId="{D7364C82-AE80-430E-8F6B-E1A35E83F839}" type="parTrans" cxnId="{AD07BD0E-B365-488B-83E3-2A08BB55C6F9}">
      <dgm:prSet/>
      <dgm:spPr/>
      <dgm:t>
        <a:bodyPr/>
        <a:lstStyle/>
        <a:p>
          <a:endParaRPr lang="en-US"/>
        </a:p>
      </dgm:t>
    </dgm:pt>
    <dgm:pt modelId="{DCC1A094-C623-4230-B540-611863D27B7B}" type="sibTrans" cxnId="{AD07BD0E-B365-488B-83E3-2A08BB55C6F9}">
      <dgm:prSet/>
      <dgm:spPr/>
      <dgm:t>
        <a:bodyPr/>
        <a:lstStyle/>
        <a:p>
          <a:endParaRPr lang="en-US"/>
        </a:p>
      </dgm:t>
    </dgm:pt>
    <dgm:pt modelId="{3DB1AA6F-7FE5-4855-919B-DEB338708730}" type="pres">
      <dgm:prSet presAssocID="{C0C25626-DA4B-4F67-8783-1FA9B453E105}" presName="Name0" presStyleCnt="0">
        <dgm:presLayoutVars>
          <dgm:dir/>
          <dgm:animLvl val="lvl"/>
          <dgm:resizeHandles val="exact"/>
        </dgm:presLayoutVars>
      </dgm:prSet>
      <dgm:spPr/>
    </dgm:pt>
    <dgm:pt modelId="{675322AC-50A0-41AE-8DB6-2661100581BB}" type="pres">
      <dgm:prSet presAssocID="{A009E01B-FD99-49FB-AF4B-43BA74E1B55F}" presName="linNode" presStyleCnt="0"/>
      <dgm:spPr/>
    </dgm:pt>
    <dgm:pt modelId="{12A32F0D-12AA-4DB5-B27F-9982C4E2B693}" type="pres">
      <dgm:prSet presAssocID="{A009E01B-FD99-49FB-AF4B-43BA74E1B55F}" presName="parentText" presStyleLbl="alignNode1" presStyleIdx="0" presStyleCnt="5">
        <dgm:presLayoutVars>
          <dgm:chMax val="1"/>
          <dgm:bulletEnabled/>
        </dgm:presLayoutVars>
      </dgm:prSet>
      <dgm:spPr/>
    </dgm:pt>
    <dgm:pt modelId="{FD16E175-A760-4567-B2E9-F97B99A4D89D}" type="pres">
      <dgm:prSet presAssocID="{A009E01B-FD99-49FB-AF4B-43BA74E1B55F}" presName="descendantText" presStyleLbl="alignAccFollowNode1" presStyleIdx="0" presStyleCnt="5">
        <dgm:presLayoutVars>
          <dgm:bulletEnabled/>
        </dgm:presLayoutVars>
      </dgm:prSet>
      <dgm:spPr/>
    </dgm:pt>
    <dgm:pt modelId="{17213876-355C-4EBA-AFB8-E9EBE8FE16DB}" type="pres">
      <dgm:prSet presAssocID="{F9C10598-E56A-46B0-8A90-4024886049AA}" presName="sp" presStyleCnt="0"/>
      <dgm:spPr/>
    </dgm:pt>
    <dgm:pt modelId="{389DD11E-726B-44B8-902C-DF0161DB0C09}" type="pres">
      <dgm:prSet presAssocID="{0B3DBC24-F979-4607-A6F8-BA54EA1F21B5}" presName="linNode" presStyleCnt="0"/>
      <dgm:spPr/>
    </dgm:pt>
    <dgm:pt modelId="{644932B7-65ED-4075-8009-D55EF7277AE1}" type="pres">
      <dgm:prSet presAssocID="{0B3DBC24-F979-4607-A6F8-BA54EA1F21B5}" presName="parentText" presStyleLbl="alignNode1" presStyleIdx="1" presStyleCnt="5">
        <dgm:presLayoutVars>
          <dgm:chMax val="1"/>
          <dgm:bulletEnabled/>
        </dgm:presLayoutVars>
      </dgm:prSet>
      <dgm:spPr/>
    </dgm:pt>
    <dgm:pt modelId="{A1854369-344C-430A-8A9A-3668193DE098}" type="pres">
      <dgm:prSet presAssocID="{0B3DBC24-F979-4607-A6F8-BA54EA1F21B5}" presName="descendantText" presStyleLbl="alignAccFollowNode1" presStyleIdx="1" presStyleCnt="5">
        <dgm:presLayoutVars>
          <dgm:bulletEnabled/>
        </dgm:presLayoutVars>
      </dgm:prSet>
      <dgm:spPr/>
    </dgm:pt>
    <dgm:pt modelId="{962671A2-32B9-4D79-8CB0-FD9E020E8A54}" type="pres">
      <dgm:prSet presAssocID="{C8920EF3-E494-4672-8098-F36345F9590F}" presName="sp" presStyleCnt="0"/>
      <dgm:spPr/>
    </dgm:pt>
    <dgm:pt modelId="{D265E5CC-6853-4022-8153-BB1D4B7B4DFD}" type="pres">
      <dgm:prSet presAssocID="{E94B9245-3113-47FD-B1E3-85BB7CBB4CA7}" presName="linNode" presStyleCnt="0"/>
      <dgm:spPr/>
    </dgm:pt>
    <dgm:pt modelId="{2E2B3EA4-3C31-4E11-8B6E-9AA2AE268F60}" type="pres">
      <dgm:prSet presAssocID="{E94B9245-3113-47FD-B1E3-85BB7CBB4CA7}" presName="parentText" presStyleLbl="alignNode1" presStyleIdx="2" presStyleCnt="5">
        <dgm:presLayoutVars>
          <dgm:chMax val="1"/>
          <dgm:bulletEnabled/>
        </dgm:presLayoutVars>
      </dgm:prSet>
      <dgm:spPr/>
    </dgm:pt>
    <dgm:pt modelId="{453D53D6-A2B4-43D6-B71E-296B88504182}" type="pres">
      <dgm:prSet presAssocID="{E94B9245-3113-47FD-B1E3-85BB7CBB4CA7}" presName="descendantText" presStyleLbl="alignAccFollowNode1" presStyleIdx="2" presStyleCnt="5">
        <dgm:presLayoutVars>
          <dgm:bulletEnabled/>
        </dgm:presLayoutVars>
      </dgm:prSet>
      <dgm:spPr/>
    </dgm:pt>
    <dgm:pt modelId="{F9C363ED-D13C-4286-979B-09FF886CB7D1}" type="pres">
      <dgm:prSet presAssocID="{29BBE2CC-AAFA-4CC8-A4F2-B2883B1F744A}" presName="sp" presStyleCnt="0"/>
      <dgm:spPr/>
    </dgm:pt>
    <dgm:pt modelId="{B9E10CB0-4457-4182-AB0F-EDF2219D0CA2}" type="pres">
      <dgm:prSet presAssocID="{58AD994C-618B-486F-9C33-78F445C67AEA}" presName="linNode" presStyleCnt="0"/>
      <dgm:spPr/>
    </dgm:pt>
    <dgm:pt modelId="{9A58DB7E-FCE7-459F-A30C-DCFF34F308AA}" type="pres">
      <dgm:prSet presAssocID="{58AD994C-618B-486F-9C33-78F445C67AEA}" presName="parentText" presStyleLbl="alignNode1" presStyleIdx="3" presStyleCnt="5">
        <dgm:presLayoutVars>
          <dgm:chMax val="1"/>
          <dgm:bulletEnabled/>
        </dgm:presLayoutVars>
      </dgm:prSet>
      <dgm:spPr/>
    </dgm:pt>
    <dgm:pt modelId="{FEC23033-2008-46EB-9700-4B6C1C327276}" type="pres">
      <dgm:prSet presAssocID="{58AD994C-618B-486F-9C33-78F445C67AEA}" presName="descendantText" presStyleLbl="alignAccFollowNode1" presStyleIdx="3" presStyleCnt="5">
        <dgm:presLayoutVars>
          <dgm:bulletEnabled/>
        </dgm:presLayoutVars>
      </dgm:prSet>
      <dgm:spPr/>
    </dgm:pt>
    <dgm:pt modelId="{89BAE67D-471B-4106-AD7D-C0D09C8BF9F9}" type="pres">
      <dgm:prSet presAssocID="{7C4D6AC2-046F-41A7-BA27-EE9EFE459EC2}" presName="sp" presStyleCnt="0"/>
      <dgm:spPr/>
    </dgm:pt>
    <dgm:pt modelId="{EADF5EA6-910F-4728-8BB1-D4782816765A}" type="pres">
      <dgm:prSet presAssocID="{79BBE6AE-3F59-4542-AE91-DC1ECDEE3AF6}" presName="linNode" presStyleCnt="0"/>
      <dgm:spPr/>
    </dgm:pt>
    <dgm:pt modelId="{7C24BEA4-8C9A-4FBF-BBD1-024604E457BA}" type="pres">
      <dgm:prSet presAssocID="{79BBE6AE-3F59-4542-AE91-DC1ECDEE3AF6}" presName="parentText" presStyleLbl="alignNode1" presStyleIdx="4" presStyleCnt="5">
        <dgm:presLayoutVars>
          <dgm:chMax val="1"/>
          <dgm:bulletEnabled/>
        </dgm:presLayoutVars>
      </dgm:prSet>
      <dgm:spPr/>
    </dgm:pt>
    <dgm:pt modelId="{2FCBB246-A04E-420D-8AF1-71B5C2F4E35C}" type="pres">
      <dgm:prSet presAssocID="{79BBE6AE-3F59-4542-AE91-DC1ECDEE3AF6}" presName="descendantText" presStyleLbl="alignAccFollowNode1" presStyleIdx="4" presStyleCnt="5">
        <dgm:presLayoutVars>
          <dgm:bulletEnabled/>
        </dgm:presLayoutVars>
      </dgm:prSet>
      <dgm:spPr/>
    </dgm:pt>
  </dgm:ptLst>
  <dgm:cxnLst>
    <dgm:cxn modelId="{38D58E01-3B12-49AC-8BF3-B9D26A99C141}" type="presOf" srcId="{C0C25626-DA4B-4F67-8783-1FA9B453E105}" destId="{3DB1AA6F-7FE5-4855-919B-DEB338708730}" srcOrd="0" destOrd="0" presId="urn:microsoft.com/office/officeart/2016/7/layout/VerticalSolidActionList"/>
    <dgm:cxn modelId="{AD07BD0E-B365-488B-83E3-2A08BB55C6F9}" srcId="{79BBE6AE-3F59-4542-AE91-DC1ECDEE3AF6}" destId="{C4A9977B-9840-4C50-9DE7-0218E1B8820C}" srcOrd="0" destOrd="0" parTransId="{D7364C82-AE80-430E-8F6B-E1A35E83F839}" sibTransId="{DCC1A094-C623-4230-B540-611863D27B7B}"/>
    <dgm:cxn modelId="{D8F0ED19-F6ED-4637-956B-FF3FD2AD6ECB}" srcId="{E94B9245-3113-47FD-B1E3-85BB7CBB4CA7}" destId="{82A00479-4746-497F-9DCA-04A8C3F9AD19}" srcOrd="0" destOrd="0" parTransId="{253A83CF-7FF5-4D92-BEB8-8774DA30666C}" sibTransId="{F3E84E0D-F035-4780-BA5A-C2AF1FB77F38}"/>
    <dgm:cxn modelId="{3B42821F-438D-4B21-B014-A3D3F810B100}" srcId="{C0C25626-DA4B-4F67-8783-1FA9B453E105}" destId="{E94B9245-3113-47FD-B1E3-85BB7CBB4CA7}" srcOrd="2" destOrd="0" parTransId="{725FFBE2-9A83-4961-9534-60B39DD83231}" sibTransId="{29BBE2CC-AAFA-4CC8-A4F2-B2883B1F744A}"/>
    <dgm:cxn modelId="{0197852D-ACAE-47B0-ADEF-7F786A0253F5}" type="presOf" srcId="{79BBE6AE-3F59-4542-AE91-DC1ECDEE3AF6}" destId="{7C24BEA4-8C9A-4FBF-BBD1-024604E457BA}" srcOrd="0" destOrd="0" presId="urn:microsoft.com/office/officeart/2016/7/layout/VerticalSolidActionList"/>
    <dgm:cxn modelId="{7AB05F30-C542-4477-8DF7-6A72CA4F1648}" type="presOf" srcId="{82A00479-4746-497F-9DCA-04A8C3F9AD19}" destId="{453D53D6-A2B4-43D6-B71E-296B88504182}" srcOrd="0" destOrd="0" presId="urn:microsoft.com/office/officeart/2016/7/layout/VerticalSolidActionList"/>
    <dgm:cxn modelId="{FA1E7136-6DC5-4E5F-AC1A-A3BAD6CEF802}" srcId="{C0C25626-DA4B-4F67-8783-1FA9B453E105}" destId="{58AD994C-618B-486F-9C33-78F445C67AEA}" srcOrd="3" destOrd="0" parTransId="{E8C5ACFB-80D4-4C69-AFE2-0AB86994B42F}" sibTransId="{7C4D6AC2-046F-41A7-BA27-EE9EFE459EC2}"/>
    <dgm:cxn modelId="{F8036C40-1CB4-4FC0-9BFA-B56614B5ACE9}" srcId="{C0C25626-DA4B-4F67-8783-1FA9B453E105}" destId="{0B3DBC24-F979-4607-A6F8-BA54EA1F21B5}" srcOrd="1" destOrd="0" parTransId="{33294921-F62D-482C-92D2-5D7675121713}" sibTransId="{C8920EF3-E494-4672-8098-F36345F9590F}"/>
    <dgm:cxn modelId="{5EDA795D-304E-4C53-BB7B-4D910A103E64}" srcId="{A009E01B-FD99-49FB-AF4B-43BA74E1B55F}" destId="{84597A00-1C87-478F-AAF4-A13AC85EC254}" srcOrd="0" destOrd="0" parTransId="{F733CFE3-4A2D-4FB8-9F1F-995BE5D232F4}" sibTransId="{93FBB1E9-8AA6-4013-9E1F-6D184FC8B3FE}"/>
    <dgm:cxn modelId="{C05A5A42-1E52-41C1-AFEC-99357B53558B}" type="presOf" srcId="{1DDD7AB9-5196-4405-9DF9-88E0437473B2}" destId="{A1854369-344C-430A-8A9A-3668193DE098}" srcOrd="0" destOrd="0" presId="urn:microsoft.com/office/officeart/2016/7/layout/VerticalSolidActionList"/>
    <dgm:cxn modelId="{D097464F-5D19-4125-B523-240342357A22}" srcId="{58AD994C-618B-486F-9C33-78F445C67AEA}" destId="{4C762A14-2A8B-4C03-9676-82E9065C097C}" srcOrd="0" destOrd="0" parTransId="{B22AC166-8988-4A39-8497-A2C9A02DD122}" sibTransId="{FD2BF355-81C9-46A6-8E6A-1B28A20D50F5}"/>
    <dgm:cxn modelId="{2109774F-D173-4019-96D5-6D651200A493}" srcId="{C0C25626-DA4B-4F67-8783-1FA9B453E105}" destId="{A009E01B-FD99-49FB-AF4B-43BA74E1B55F}" srcOrd="0" destOrd="0" parTransId="{198FCFDA-D0C5-4422-BDA5-B7B3EBE163F0}" sibTransId="{F9C10598-E56A-46B0-8A90-4024886049AA}"/>
    <dgm:cxn modelId="{6B1B487D-BFD9-4CCA-8551-44AF6C6570C7}" srcId="{C0C25626-DA4B-4F67-8783-1FA9B453E105}" destId="{79BBE6AE-3F59-4542-AE91-DC1ECDEE3AF6}" srcOrd="4" destOrd="0" parTransId="{64F60B34-8679-4964-AE9F-55E8B087EEE1}" sibTransId="{B1B1AE2F-7B63-40C3-82A4-1BDD79890139}"/>
    <dgm:cxn modelId="{5C3A91BC-3976-4590-9A92-0FDBA434C47C}" type="presOf" srcId="{4C762A14-2A8B-4C03-9676-82E9065C097C}" destId="{FEC23033-2008-46EB-9700-4B6C1C327276}" srcOrd="0" destOrd="0" presId="urn:microsoft.com/office/officeart/2016/7/layout/VerticalSolidActionList"/>
    <dgm:cxn modelId="{D7819FBD-49C4-4CFD-B43A-8E1D0A944414}" type="presOf" srcId="{C4A9977B-9840-4C50-9DE7-0218E1B8820C}" destId="{2FCBB246-A04E-420D-8AF1-71B5C2F4E35C}" srcOrd="0" destOrd="0" presId="urn:microsoft.com/office/officeart/2016/7/layout/VerticalSolidActionList"/>
    <dgm:cxn modelId="{452C6CC1-8118-4EED-B323-49D014A47BB1}" type="presOf" srcId="{A009E01B-FD99-49FB-AF4B-43BA74E1B55F}" destId="{12A32F0D-12AA-4DB5-B27F-9982C4E2B693}" srcOrd="0" destOrd="0" presId="urn:microsoft.com/office/officeart/2016/7/layout/VerticalSolidActionList"/>
    <dgm:cxn modelId="{86407BD1-C678-4791-8474-3C897739CCE4}" type="presOf" srcId="{E94B9245-3113-47FD-B1E3-85BB7CBB4CA7}" destId="{2E2B3EA4-3C31-4E11-8B6E-9AA2AE268F60}" srcOrd="0" destOrd="0" presId="urn:microsoft.com/office/officeart/2016/7/layout/VerticalSolidActionList"/>
    <dgm:cxn modelId="{07396DDB-2BB7-47F9-9DE7-56D654AE6A9F}" type="presOf" srcId="{0B3DBC24-F979-4607-A6F8-BA54EA1F21B5}" destId="{644932B7-65ED-4075-8009-D55EF7277AE1}" srcOrd="0" destOrd="0" presId="urn:microsoft.com/office/officeart/2016/7/layout/VerticalSolidActionList"/>
    <dgm:cxn modelId="{E25AE5F1-C1DB-47BE-96CD-946492A45ED3}" type="presOf" srcId="{84597A00-1C87-478F-AAF4-A13AC85EC254}" destId="{FD16E175-A760-4567-B2E9-F97B99A4D89D}" srcOrd="0" destOrd="0" presId="urn:microsoft.com/office/officeart/2016/7/layout/VerticalSolidActionList"/>
    <dgm:cxn modelId="{60109BF8-79D5-488A-BDBF-21851BE74E85}" srcId="{0B3DBC24-F979-4607-A6F8-BA54EA1F21B5}" destId="{1DDD7AB9-5196-4405-9DF9-88E0437473B2}" srcOrd="0" destOrd="0" parTransId="{27701534-4A83-4DCE-B92E-54EBDCEE85C9}" sibTransId="{BF968CA2-A119-4979-A454-1AF75FCA8BB3}"/>
    <dgm:cxn modelId="{FBC0B6F9-8E7A-447E-B644-456AFCF03DC3}" type="presOf" srcId="{58AD994C-618B-486F-9C33-78F445C67AEA}" destId="{9A58DB7E-FCE7-459F-A30C-DCFF34F308AA}" srcOrd="0" destOrd="0" presId="urn:microsoft.com/office/officeart/2016/7/layout/VerticalSolidActionList"/>
    <dgm:cxn modelId="{824972AE-A55D-4F70-8123-30E1358FDF39}" type="presParOf" srcId="{3DB1AA6F-7FE5-4855-919B-DEB338708730}" destId="{675322AC-50A0-41AE-8DB6-2661100581BB}" srcOrd="0" destOrd="0" presId="urn:microsoft.com/office/officeart/2016/7/layout/VerticalSolidActionList"/>
    <dgm:cxn modelId="{F79EDEC3-5228-4840-9D19-7F9272788E8E}" type="presParOf" srcId="{675322AC-50A0-41AE-8DB6-2661100581BB}" destId="{12A32F0D-12AA-4DB5-B27F-9982C4E2B693}" srcOrd="0" destOrd="0" presId="urn:microsoft.com/office/officeart/2016/7/layout/VerticalSolidActionList"/>
    <dgm:cxn modelId="{7A293F50-234F-451B-8BBC-EA141A1D9E95}" type="presParOf" srcId="{675322AC-50A0-41AE-8DB6-2661100581BB}" destId="{FD16E175-A760-4567-B2E9-F97B99A4D89D}" srcOrd="1" destOrd="0" presId="urn:microsoft.com/office/officeart/2016/7/layout/VerticalSolidActionList"/>
    <dgm:cxn modelId="{27F0423C-32F6-452D-8BA3-AD471FE60065}" type="presParOf" srcId="{3DB1AA6F-7FE5-4855-919B-DEB338708730}" destId="{17213876-355C-4EBA-AFB8-E9EBE8FE16DB}" srcOrd="1" destOrd="0" presId="urn:microsoft.com/office/officeart/2016/7/layout/VerticalSolidActionList"/>
    <dgm:cxn modelId="{E333C46C-031E-40DF-BA34-6A6109C63BE9}" type="presParOf" srcId="{3DB1AA6F-7FE5-4855-919B-DEB338708730}" destId="{389DD11E-726B-44B8-902C-DF0161DB0C09}" srcOrd="2" destOrd="0" presId="urn:microsoft.com/office/officeart/2016/7/layout/VerticalSolidActionList"/>
    <dgm:cxn modelId="{D1D7AFDB-F339-42BC-87D0-7CA70C96AB1D}" type="presParOf" srcId="{389DD11E-726B-44B8-902C-DF0161DB0C09}" destId="{644932B7-65ED-4075-8009-D55EF7277AE1}" srcOrd="0" destOrd="0" presId="urn:microsoft.com/office/officeart/2016/7/layout/VerticalSolidActionList"/>
    <dgm:cxn modelId="{74BA73BD-6204-4F9F-9FB4-AB0667CA0A4A}" type="presParOf" srcId="{389DD11E-726B-44B8-902C-DF0161DB0C09}" destId="{A1854369-344C-430A-8A9A-3668193DE098}" srcOrd="1" destOrd="0" presId="urn:microsoft.com/office/officeart/2016/7/layout/VerticalSolidActionList"/>
    <dgm:cxn modelId="{2882BADA-C27E-4A00-B01B-0571B97D566D}" type="presParOf" srcId="{3DB1AA6F-7FE5-4855-919B-DEB338708730}" destId="{962671A2-32B9-4D79-8CB0-FD9E020E8A54}" srcOrd="3" destOrd="0" presId="urn:microsoft.com/office/officeart/2016/7/layout/VerticalSolidActionList"/>
    <dgm:cxn modelId="{CC91C444-3867-42EE-BD2A-D7C7A75976B2}" type="presParOf" srcId="{3DB1AA6F-7FE5-4855-919B-DEB338708730}" destId="{D265E5CC-6853-4022-8153-BB1D4B7B4DFD}" srcOrd="4" destOrd="0" presId="urn:microsoft.com/office/officeart/2016/7/layout/VerticalSolidActionList"/>
    <dgm:cxn modelId="{EC418FAC-72E5-4C6E-8901-9ABB1147C9B4}" type="presParOf" srcId="{D265E5CC-6853-4022-8153-BB1D4B7B4DFD}" destId="{2E2B3EA4-3C31-4E11-8B6E-9AA2AE268F60}" srcOrd="0" destOrd="0" presId="urn:microsoft.com/office/officeart/2016/7/layout/VerticalSolidActionList"/>
    <dgm:cxn modelId="{380B04C5-2CDE-40CD-88AE-D7F61D95E5BD}" type="presParOf" srcId="{D265E5CC-6853-4022-8153-BB1D4B7B4DFD}" destId="{453D53D6-A2B4-43D6-B71E-296B88504182}" srcOrd="1" destOrd="0" presId="urn:microsoft.com/office/officeart/2016/7/layout/VerticalSolidActionList"/>
    <dgm:cxn modelId="{8ADB021D-3721-4E6A-B6C7-2CB52DA35BD7}" type="presParOf" srcId="{3DB1AA6F-7FE5-4855-919B-DEB338708730}" destId="{F9C363ED-D13C-4286-979B-09FF886CB7D1}" srcOrd="5" destOrd="0" presId="urn:microsoft.com/office/officeart/2016/7/layout/VerticalSolidActionList"/>
    <dgm:cxn modelId="{87476F7D-A731-47FA-9819-70254A38A0ED}" type="presParOf" srcId="{3DB1AA6F-7FE5-4855-919B-DEB338708730}" destId="{B9E10CB0-4457-4182-AB0F-EDF2219D0CA2}" srcOrd="6" destOrd="0" presId="urn:microsoft.com/office/officeart/2016/7/layout/VerticalSolidActionList"/>
    <dgm:cxn modelId="{48C01E82-73D1-4948-93EA-9BADABC7F319}" type="presParOf" srcId="{B9E10CB0-4457-4182-AB0F-EDF2219D0CA2}" destId="{9A58DB7E-FCE7-459F-A30C-DCFF34F308AA}" srcOrd="0" destOrd="0" presId="urn:microsoft.com/office/officeart/2016/7/layout/VerticalSolidActionList"/>
    <dgm:cxn modelId="{16333038-997D-465B-BD35-44303DFE92CD}" type="presParOf" srcId="{B9E10CB0-4457-4182-AB0F-EDF2219D0CA2}" destId="{FEC23033-2008-46EB-9700-4B6C1C327276}" srcOrd="1" destOrd="0" presId="urn:microsoft.com/office/officeart/2016/7/layout/VerticalSolidActionList"/>
    <dgm:cxn modelId="{9109980E-BFF3-4516-A2B7-DF92081625C9}" type="presParOf" srcId="{3DB1AA6F-7FE5-4855-919B-DEB338708730}" destId="{89BAE67D-471B-4106-AD7D-C0D09C8BF9F9}" srcOrd="7" destOrd="0" presId="urn:microsoft.com/office/officeart/2016/7/layout/VerticalSolidActionList"/>
    <dgm:cxn modelId="{258E67AC-476A-4D68-8080-7DA2D33AEFA9}" type="presParOf" srcId="{3DB1AA6F-7FE5-4855-919B-DEB338708730}" destId="{EADF5EA6-910F-4728-8BB1-D4782816765A}" srcOrd="8" destOrd="0" presId="urn:microsoft.com/office/officeart/2016/7/layout/VerticalSolidActionList"/>
    <dgm:cxn modelId="{4C176041-33F4-4519-93D4-036BC7AE9676}" type="presParOf" srcId="{EADF5EA6-910F-4728-8BB1-D4782816765A}" destId="{7C24BEA4-8C9A-4FBF-BBD1-024604E457BA}" srcOrd="0" destOrd="0" presId="urn:microsoft.com/office/officeart/2016/7/layout/VerticalSolidActionList"/>
    <dgm:cxn modelId="{6C0DBE71-2F6F-4429-88BE-9E3CB3E38331}" type="presParOf" srcId="{EADF5EA6-910F-4728-8BB1-D4782816765A}" destId="{2FCBB246-A04E-420D-8AF1-71B5C2F4E35C}"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FEF9AB-E19C-445C-8237-951CB6C1FB5D}"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FE69B712-D5D9-4A92-883D-CDB6F8D7D9DE}">
      <dgm:prSet/>
      <dgm:spPr/>
      <dgm:t>
        <a:bodyPr/>
        <a:lstStyle/>
        <a:p>
          <a:r>
            <a:rPr lang="en-US" b="1" dirty="0"/>
            <a:t>We finance:</a:t>
          </a:r>
        </a:p>
        <a:p>
          <a:r>
            <a:rPr lang="en-US" b="1" dirty="0"/>
            <a:t>Pre- and post-purchase counseling and education</a:t>
          </a:r>
        </a:p>
        <a:p>
          <a:r>
            <a:rPr lang="en-US" b="1" dirty="0"/>
            <a:t>Mortgages and downpayment/closing-cost assistance</a:t>
          </a:r>
          <a:endParaRPr lang="en-US" dirty="0"/>
        </a:p>
      </dgm:t>
    </dgm:pt>
    <dgm:pt modelId="{AD088FA5-821A-4827-A73C-7305BCA2BB12}" type="parTrans" cxnId="{4AB92BE3-F1D2-470E-9F30-6C473A6ED48A}">
      <dgm:prSet/>
      <dgm:spPr/>
      <dgm:t>
        <a:bodyPr/>
        <a:lstStyle/>
        <a:p>
          <a:endParaRPr lang="en-US"/>
        </a:p>
      </dgm:t>
    </dgm:pt>
    <dgm:pt modelId="{7C72BBC8-4513-4CA8-9C58-799420658F67}" type="sibTrans" cxnId="{4AB92BE3-F1D2-470E-9F30-6C473A6ED48A}">
      <dgm:prSet/>
      <dgm:spPr/>
      <dgm:t>
        <a:bodyPr/>
        <a:lstStyle/>
        <a:p>
          <a:endParaRPr lang="en-US"/>
        </a:p>
      </dgm:t>
    </dgm:pt>
    <dgm:pt modelId="{F81205A3-2709-4A14-95A5-135715826160}">
      <dgm:prSet/>
      <dgm:spPr/>
      <dgm:t>
        <a:bodyPr/>
        <a:lstStyle/>
        <a:p>
          <a:r>
            <a:rPr lang="en-US" b="1" dirty="0"/>
            <a:t>We finance the development of new:</a:t>
          </a:r>
        </a:p>
        <a:p>
          <a:r>
            <a:rPr lang="en-US" b="1" dirty="0"/>
            <a:t>Rental Housing through gap financing </a:t>
          </a:r>
        </a:p>
        <a:p>
          <a:r>
            <a:rPr lang="en-US" b="1" dirty="0"/>
            <a:t>Owner-occupied housing through grants</a:t>
          </a:r>
          <a:endParaRPr lang="en-US" dirty="0"/>
        </a:p>
      </dgm:t>
    </dgm:pt>
    <dgm:pt modelId="{3163D245-C10E-4D2B-BE02-1BC61399571B}" type="parTrans" cxnId="{DC47B7BD-3B81-4A10-BE82-97893DBC590C}">
      <dgm:prSet/>
      <dgm:spPr/>
      <dgm:t>
        <a:bodyPr/>
        <a:lstStyle/>
        <a:p>
          <a:endParaRPr lang="en-US"/>
        </a:p>
      </dgm:t>
    </dgm:pt>
    <dgm:pt modelId="{416B92D5-09A4-46F3-8959-05F9EA98D034}" type="sibTrans" cxnId="{DC47B7BD-3B81-4A10-BE82-97893DBC590C}">
      <dgm:prSet/>
      <dgm:spPr/>
      <dgm:t>
        <a:bodyPr/>
        <a:lstStyle/>
        <a:p>
          <a:endParaRPr lang="en-US"/>
        </a:p>
      </dgm:t>
    </dgm:pt>
    <dgm:pt modelId="{91C32A61-F01C-412D-A4E2-1D1AA330F3A0}">
      <dgm:prSet/>
      <dgm:spPr/>
      <dgm:t>
        <a:bodyPr/>
        <a:lstStyle/>
        <a:p>
          <a:r>
            <a:rPr lang="en-US" b="1" dirty="0"/>
            <a:t>We provide financing to:</a:t>
          </a:r>
        </a:p>
        <a:p>
          <a:r>
            <a:rPr lang="en-US" b="1" dirty="0"/>
            <a:t>Meet a range of acquisition, rehabilitation/improvement and/or financing needs for both homeownership and rental properties.</a:t>
          </a:r>
          <a:endParaRPr lang="en-US" dirty="0"/>
        </a:p>
      </dgm:t>
    </dgm:pt>
    <dgm:pt modelId="{B7DDD1DC-D64A-4F84-B7AC-36CA128D4E23}" type="parTrans" cxnId="{340F43E8-E7B9-4A61-BD67-C4B6C86A3765}">
      <dgm:prSet/>
      <dgm:spPr/>
      <dgm:t>
        <a:bodyPr/>
        <a:lstStyle/>
        <a:p>
          <a:endParaRPr lang="en-US"/>
        </a:p>
      </dgm:t>
    </dgm:pt>
    <dgm:pt modelId="{A1512613-5C8A-4223-BFAA-8A61CA5B6A54}" type="sibTrans" cxnId="{340F43E8-E7B9-4A61-BD67-C4B6C86A3765}">
      <dgm:prSet/>
      <dgm:spPr/>
      <dgm:t>
        <a:bodyPr/>
        <a:lstStyle/>
        <a:p>
          <a:endParaRPr lang="en-US"/>
        </a:p>
      </dgm:t>
    </dgm:pt>
    <dgm:pt modelId="{3C6800CC-F9F2-4DDE-9CA0-0175C3A34D72}" type="pres">
      <dgm:prSet presAssocID="{15FEF9AB-E19C-445C-8237-951CB6C1FB5D}" presName="Name0" presStyleCnt="0">
        <dgm:presLayoutVars>
          <dgm:dir/>
          <dgm:resizeHandles val="exact"/>
        </dgm:presLayoutVars>
      </dgm:prSet>
      <dgm:spPr/>
    </dgm:pt>
    <dgm:pt modelId="{6C81808B-9B25-4547-8943-D183CDD9513C}" type="pres">
      <dgm:prSet presAssocID="{FE69B712-D5D9-4A92-883D-CDB6F8D7D9DE}" presName="node" presStyleLbl="node1" presStyleIdx="0" presStyleCnt="3">
        <dgm:presLayoutVars>
          <dgm:bulletEnabled val="1"/>
        </dgm:presLayoutVars>
      </dgm:prSet>
      <dgm:spPr/>
    </dgm:pt>
    <dgm:pt modelId="{93069351-E7E2-43BB-B8F6-3DACE475E1D7}" type="pres">
      <dgm:prSet presAssocID="{7C72BBC8-4513-4CA8-9C58-799420658F67}" presName="sibTrans" presStyleLbl="sibTrans1D1" presStyleIdx="0" presStyleCnt="2"/>
      <dgm:spPr/>
    </dgm:pt>
    <dgm:pt modelId="{BC8EF0E1-D4C3-4C41-A6F9-C70F647A48C4}" type="pres">
      <dgm:prSet presAssocID="{7C72BBC8-4513-4CA8-9C58-799420658F67}" presName="connectorText" presStyleLbl="sibTrans1D1" presStyleIdx="0" presStyleCnt="2"/>
      <dgm:spPr/>
    </dgm:pt>
    <dgm:pt modelId="{F5397205-E2F4-4BC2-8ECA-35EE3F19B334}" type="pres">
      <dgm:prSet presAssocID="{F81205A3-2709-4A14-95A5-135715826160}" presName="node" presStyleLbl="node1" presStyleIdx="1" presStyleCnt="3">
        <dgm:presLayoutVars>
          <dgm:bulletEnabled val="1"/>
        </dgm:presLayoutVars>
      </dgm:prSet>
      <dgm:spPr/>
    </dgm:pt>
    <dgm:pt modelId="{485611C9-565E-4EA1-9343-115EFE20AE81}" type="pres">
      <dgm:prSet presAssocID="{416B92D5-09A4-46F3-8959-05F9EA98D034}" presName="sibTrans" presStyleLbl="sibTrans1D1" presStyleIdx="1" presStyleCnt="2"/>
      <dgm:spPr/>
    </dgm:pt>
    <dgm:pt modelId="{505F4D77-25B4-40E6-AB36-E387977C8846}" type="pres">
      <dgm:prSet presAssocID="{416B92D5-09A4-46F3-8959-05F9EA98D034}" presName="connectorText" presStyleLbl="sibTrans1D1" presStyleIdx="1" presStyleCnt="2"/>
      <dgm:spPr/>
    </dgm:pt>
    <dgm:pt modelId="{1A25646F-E8B6-4630-AAE8-9B891694E3FF}" type="pres">
      <dgm:prSet presAssocID="{91C32A61-F01C-412D-A4E2-1D1AA330F3A0}" presName="node" presStyleLbl="node1" presStyleIdx="2" presStyleCnt="3">
        <dgm:presLayoutVars>
          <dgm:bulletEnabled val="1"/>
        </dgm:presLayoutVars>
      </dgm:prSet>
      <dgm:spPr/>
    </dgm:pt>
  </dgm:ptLst>
  <dgm:cxnLst>
    <dgm:cxn modelId="{33F8CB04-D82F-4EBB-A950-1BFE56B6EA21}" type="presOf" srcId="{FE69B712-D5D9-4A92-883D-CDB6F8D7D9DE}" destId="{6C81808B-9B25-4547-8943-D183CDD9513C}" srcOrd="0" destOrd="0" presId="urn:microsoft.com/office/officeart/2016/7/layout/RepeatingBendingProcessNew"/>
    <dgm:cxn modelId="{9EF0BA17-735A-49DF-B42A-C82D04F5DE44}" type="presOf" srcId="{91C32A61-F01C-412D-A4E2-1D1AA330F3A0}" destId="{1A25646F-E8B6-4630-AAE8-9B891694E3FF}" srcOrd="0" destOrd="0" presId="urn:microsoft.com/office/officeart/2016/7/layout/RepeatingBendingProcessNew"/>
    <dgm:cxn modelId="{0FCAF83D-275C-4758-9082-7F2698BF4E68}" type="presOf" srcId="{7C72BBC8-4513-4CA8-9C58-799420658F67}" destId="{BC8EF0E1-D4C3-4C41-A6F9-C70F647A48C4}" srcOrd="1" destOrd="0" presId="urn:microsoft.com/office/officeart/2016/7/layout/RepeatingBendingProcessNew"/>
    <dgm:cxn modelId="{9DD2033E-EE17-4258-AE80-AE4A0A3687CE}" type="presOf" srcId="{416B92D5-09A4-46F3-8959-05F9EA98D034}" destId="{485611C9-565E-4EA1-9343-115EFE20AE81}" srcOrd="0" destOrd="0" presId="urn:microsoft.com/office/officeart/2016/7/layout/RepeatingBendingProcessNew"/>
    <dgm:cxn modelId="{18C5AA3E-346F-42A7-9CE1-62DAFE7033E6}" type="presOf" srcId="{7C72BBC8-4513-4CA8-9C58-799420658F67}" destId="{93069351-E7E2-43BB-B8F6-3DACE475E1D7}" srcOrd="0" destOrd="0" presId="urn:microsoft.com/office/officeart/2016/7/layout/RepeatingBendingProcessNew"/>
    <dgm:cxn modelId="{1ED5D33E-5C00-4DBE-816E-D541F903DBB2}" type="presOf" srcId="{F81205A3-2709-4A14-95A5-135715826160}" destId="{F5397205-E2F4-4BC2-8ECA-35EE3F19B334}" srcOrd="0" destOrd="0" presId="urn:microsoft.com/office/officeart/2016/7/layout/RepeatingBendingProcessNew"/>
    <dgm:cxn modelId="{EA623C7E-2E85-46A9-AAA8-D8D8BCAE39B5}" type="presOf" srcId="{15FEF9AB-E19C-445C-8237-951CB6C1FB5D}" destId="{3C6800CC-F9F2-4DDE-9CA0-0175C3A34D72}" srcOrd="0" destOrd="0" presId="urn:microsoft.com/office/officeart/2016/7/layout/RepeatingBendingProcessNew"/>
    <dgm:cxn modelId="{B5000AB5-C9E5-4180-9DE1-8AB893DB78E1}" type="presOf" srcId="{416B92D5-09A4-46F3-8959-05F9EA98D034}" destId="{505F4D77-25B4-40E6-AB36-E387977C8846}" srcOrd="1" destOrd="0" presId="urn:microsoft.com/office/officeart/2016/7/layout/RepeatingBendingProcessNew"/>
    <dgm:cxn modelId="{DC47B7BD-3B81-4A10-BE82-97893DBC590C}" srcId="{15FEF9AB-E19C-445C-8237-951CB6C1FB5D}" destId="{F81205A3-2709-4A14-95A5-135715826160}" srcOrd="1" destOrd="0" parTransId="{3163D245-C10E-4D2B-BE02-1BC61399571B}" sibTransId="{416B92D5-09A4-46F3-8959-05F9EA98D034}"/>
    <dgm:cxn modelId="{4AB92BE3-F1D2-470E-9F30-6C473A6ED48A}" srcId="{15FEF9AB-E19C-445C-8237-951CB6C1FB5D}" destId="{FE69B712-D5D9-4A92-883D-CDB6F8D7D9DE}" srcOrd="0" destOrd="0" parTransId="{AD088FA5-821A-4827-A73C-7305BCA2BB12}" sibTransId="{7C72BBC8-4513-4CA8-9C58-799420658F67}"/>
    <dgm:cxn modelId="{340F43E8-E7B9-4A61-BD67-C4B6C86A3765}" srcId="{15FEF9AB-E19C-445C-8237-951CB6C1FB5D}" destId="{91C32A61-F01C-412D-A4E2-1D1AA330F3A0}" srcOrd="2" destOrd="0" parTransId="{B7DDD1DC-D64A-4F84-B7AC-36CA128D4E23}" sibTransId="{A1512613-5C8A-4223-BFAA-8A61CA5B6A54}"/>
    <dgm:cxn modelId="{2684ED42-E7CB-4CC7-BFBA-D13CF6468D10}" type="presParOf" srcId="{3C6800CC-F9F2-4DDE-9CA0-0175C3A34D72}" destId="{6C81808B-9B25-4547-8943-D183CDD9513C}" srcOrd="0" destOrd="0" presId="urn:microsoft.com/office/officeart/2016/7/layout/RepeatingBendingProcessNew"/>
    <dgm:cxn modelId="{627C9E87-2BEB-476A-B051-ED94EAEDBC3E}" type="presParOf" srcId="{3C6800CC-F9F2-4DDE-9CA0-0175C3A34D72}" destId="{93069351-E7E2-43BB-B8F6-3DACE475E1D7}" srcOrd="1" destOrd="0" presId="urn:microsoft.com/office/officeart/2016/7/layout/RepeatingBendingProcessNew"/>
    <dgm:cxn modelId="{72F9A939-3354-4D70-A631-32B2E7663E08}" type="presParOf" srcId="{93069351-E7E2-43BB-B8F6-3DACE475E1D7}" destId="{BC8EF0E1-D4C3-4C41-A6F9-C70F647A48C4}" srcOrd="0" destOrd="0" presId="urn:microsoft.com/office/officeart/2016/7/layout/RepeatingBendingProcessNew"/>
    <dgm:cxn modelId="{7B2E6DA3-F1C6-44F9-A83D-2A2597394BAF}" type="presParOf" srcId="{3C6800CC-F9F2-4DDE-9CA0-0175C3A34D72}" destId="{F5397205-E2F4-4BC2-8ECA-35EE3F19B334}" srcOrd="2" destOrd="0" presId="urn:microsoft.com/office/officeart/2016/7/layout/RepeatingBendingProcessNew"/>
    <dgm:cxn modelId="{551D2CFA-A4BC-4512-B59D-0C04F0C6EC10}" type="presParOf" srcId="{3C6800CC-F9F2-4DDE-9CA0-0175C3A34D72}" destId="{485611C9-565E-4EA1-9343-115EFE20AE81}" srcOrd="3" destOrd="0" presId="urn:microsoft.com/office/officeart/2016/7/layout/RepeatingBendingProcessNew"/>
    <dgm:cxn modelId="{0B76E173-85C6-4B71-8848-07CAED4D6E5F}" type="presParOf" srcId="{485611C9-565E-4EA1-9343-115EFE20AE81}" destId="{505F4D77-25B4-40E6-AB36-E387977C8846}" srcOrd="0" destOrd="0" presId="urn:microsoft.com/office/officeart/2016/7/layout/RepeatingBendingProcessNew"/>
    <dgm:cxn modelId="{44609523-3B2D-4C2B-97E7-5162FDE7A32E}" type="presParOf" srcId="{3C6800CC-F9F2-4DDE-9CA0-0175C3A34D72}" destId="{1A25646F-E8B6-4630-AAE8-9B891694E3FF}"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115FE-4D31-48AA-8739-9B7744D353D7}">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ED551-E783-48BB-BE02-C7D8727B6ABB}">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2024 Annual Action Plan will be submitted to HUD by May 15, 2024.  Three (3) public input meetings will be conducted around the state.</a:t>
          </a:r>
        </a:p>
      </dsp:txBody>
      <dsp:txXfrm>
        <a:off x="456496" y="980400"/>
        <a:ext cx="3381034" cy="2099279"/>
      </dsp:txXfrm>
    </dsp:sp>
    <dsp:sp modelId="{0E7DAAD2-B71E-4E1E-A523-499035271E99}">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6129F-E0C0-455E-B5FB-0C27E9FA4004}">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 public comment period will be held April 10, 2024 – May 11, 2024.  Comments received will be considered for incorporation in the Annual Action  Plan by Mississippi Home Corporation (MHC) for HOME, ESG, HOPWA, and  HTF programs and Mississippi Development Authority (MDA) for the  Community Development Block Grant program (CDBG).</a:t>
          </a:r>
        </a:p>
      </dsp:txBody>
      <dsp:txXfrm>
        <a:off x="4748523" y="980400"/>
        <a:ext cx="3381034" cy="2099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F5FC7-33D6-425F-8991-DC5A5792C2B9}">
      <dsp:nvSpPr>
        <dsp:cNvPr id="0" name=""/>
        <dsp:cNvSpPr/>
      </dsp:nvSpPr>
      <dsp:spPr>
        <a:xfrm>
          <a:off x="0" y="573683"/>
          <a:ext cx="2464593" cy="14787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HOME Investment Partnerships Program (HOME)</a:t>
          </a:r>
          <a:endParaRPr lang="en-US" sz="2100" kern="1200"/>
        </a:p>
      </dsp:txBody>
      <dsp:txXfrm>
        <a:off x="0" y="573683"/>
        <a:ext cx="2464593" cy="1478756"/>
      </dsp:txXfrm>
    </dsp:sp>
    <dsp:sp modelId="{9D099767-1075-460B-9B84-A47907091DB1}">
      <dsp:nvSpPr>
        <dsp:cNvPr id="0" name=""/>
        <dsp:cNvSpPr/>
      </dsp:nvSpPr>
      <dsp:spPr>
        <a:xfrm>
          <a:off x="2711053" y="573683"/>
          <a:ext cx="2464593" cy="14787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Community Housing Development Organization (CHDO) Set-Aside</a:t>
          </a:r>
          <a:endParaRPr lang="en-US" sz="2100" kern="1200"/>
        </a:p>
      </dsp:txBody>
      <dsp:txXfrm>
        <a:off x="2711053" y="573683"/>
        <a:ext cx="2464593" cy="1478756"/>
      </dsp:txXfrm>
    </dsp:sp>
    <dsp:sp modelId="{C59981BB-53EE-488C-9FED-2F28F1A0CBCC}">
      <dsp:nvSpPr>
        <dsp:cNvPr id="0" name=""/>
        <dsp:cNvSpPr/>
      </dsp:nvSpPr>
      <dsp:spPr>
        <a:xfrm>
          <a:off x="5422106" y="573683"/>
          <a:ext cx="2464593" cy="14787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National Housing Trust Fund (HTF)</a:t>
          </a:r>
          <a:endParaRPr lang="en-US" sz="2100" kern="1200"/>
        </a:p>
      </dsp:txBody>
      <dsp:txXfrm>
        <a:off x="5422106" y="573683"/>
        <a:ext cx="2464593" cy="1478756"/>
      </dsp:txXfrm>
    </dsp:sp>
    <dsp:sp modelId="{DD957D4D-835C-44F7-900C-34ADA3BCEC12}">
      <dsp:nvSpPr>
        <dsp:cNvPr id="0" name=""/>
        <dsp:cNvSpPr/>
      </dsp:nvSpPr>
      <dsp:spPr>
        <a:xfrm>
          <a:off x="1355526" y="2298898"/>
          <a:ext cx="2464593" cy="14787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Housing Opportunity for Persons with AIDS (HOPWA)</a:t>
          </a:r>
          <a:endParaRPr lang="en-US" sz="2100" kern="1200"/>
        </a:p>
      </dsp:txBody>
      <dsp:txXfrm>
        <a:off x="1355526" y="2298898"/>
        <a:ext cx="2464593" cy="1478756"/>
      </dsp:txXfrm>
    </dsp:sp>
    <dsp:sp modelId="{A1314BB9-2DEF-45BD-8CF2-F91EC379CDCB}">
      <dsp:nvSpPr>
        <dsp:cNvPr id="0" name=""/>
        <dsp:cNvSpPr/>
      </dsp:nvSpPr>
      <dsp:spPr>
        <a:xfrm>
          <a:off x="4066579" y="2298898"/>
          <a:ext cx="2464593" cy="14787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Emergency Solutions Grant Program (ESG)</a:t>
          </a:r>
          <a:endParaRPr lang="en-US" sz="2100" kern="1200"/>
        </a:p>
      </dsp:txBody>
      <dsp:txXfrm>
        <a:off x="4066579" y="2298898"/>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6E175-A760-4567-B2E9-F97B99A4D89D}">
      <dsp:nvSpPr>
        <dsp:cNvPr id="0" name=""/>
        <dsp:cNvSpPr/>
      </dsp:nvSpPr>
      <dsp:spPr>
        <a:xfrm>
          <a:off x="1577340" y="1723"/>
          <a:ext cx="6309360" cy="75616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92065" rIns="122419" bIns="192065" numCol="1" spcCol="1270" anchor="ctr" anchorCtr="0">
          <a:noAutofit/>
        </a:bodyPr>
        <a:lstStyle/>
        <a:p>
          <a:pPr marL="0" lvl="0" indent="0" algn="l" defTabSz="755650">
            <a:lnSpc>
              <a:spcPct val="90000"/>
            </a:lnSpc>
            <a:spcBef>
              <a:spcPct val="0"/>
            </a:spcBef>
            <a:spcAft>
              <a:spcPct val="35000"/>
            </a:spcAft>
            <a:buNone/>
          </a:pPr>
          <a:r>
            <a:rPr lang="en-US" sz="1700" kern="1200"/>
            <a:t>Promote and Support Successful Homeownership</a:t>
          </a:r>
        </a:p>
      </dsp:txBody>
      <dsp:txXfrm>
        <a:off x="1577340" y="1723"/>
        <a:ext cx="6309360" cy="756160"/>
      </dsp:txXfrm>
    </dsp:sp>
    <dsp:sp modelId="{12A32F0D-12AA-4DB5-B27F-9982C4E2B693}">
      <dsp:nvSpPr>
        <dsp:cNvPr id="0" name=""/>
        <dsp:cNvSpPr/>
      </dsp:nvSpPr>
      <dsp:spPr>
        <a:xfrm>
          <a:off x="0" y="1723"/>
          <a:ext cx="1577340" cy="75616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74692" rIns="83468" bIns="74692" numCol="1" spcCol="1270" anchor="ctr" anchorCtr="0">
          <a:noAutofit/>
        </a:bodyPr>
        <a:lstStyle/>
        <a:p>
          <a:pPr marL="0" lvl="0" indent="0" algn="ctr" defTabSz="933450">
            <a:lnSpc>
              <a:spcPct val="90000"/>
            </a:lnSpc>
            <a:spcBef>
              <a:spcPct val="0"/>
            </a:spcBef>
            <a:spcAft>
              <a:spcPct val="35000"/>
            </a:spcAft>
            <a:buNone/>
          </a:pPr>
          <a:r>
            <a:rPr lang="en-US" sz="2100" kern="1200" dirty="0"/>
            <a:t>Promote and Support</a:t>
          </a:r>
        </a:p>
      </dsp:txBody>
      <dsp:txXfrm>
        <a:off x="0" y="1723"/>
        <a:ext cx="1577340" cy="756160"/>
      </dsp:txXfrm>
    </dsp:sp>
    <dsp:sp modelId="{A1854369-344C-430A-8A9A-3668193DE098}">
      <dsp:nvSpPr>
        <dsp:cNvPr id="0" name=""/>
        <dsp:cNvSpPr/>
      </dsp:nvSpPr>
      <dsp:spPr>
        <a:xfrm>
          <a:off x="1577340" y="803253"/>
          <a:ext cx="6309360" cy="75616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92065" rIns="122419" bIns="192065" numCol="1" spcCol="1270" anchor="ctr" anchorCtr="0">
          <a:noAutofit/>
        </a:bodyPr>
        <a:lstStyle/>
        <a:p>
          <a:pPr marL="0" lvl="0" indent="0" algn="l" defTabSz="755650">
            <a:lnSpc>
              <a:spcPct val="90000"/>
            </a:lnSpc>
            <a:spcBef>
              <a:spcPct val="0"/>
            </a:spcBef>
            <a:spcAft>
              <a:spcPct val="35000"/>
            </a:spcAft>
            <a:buNone/>
          </a:pPr>
          <a:r>
            <a:rPr lang="en-US" sz="1700" kern="1200"/>
            <a:t>Finance the Development of New Housing.</a:t>
          </a:r>
        </a:p>
      </dsp:txBody>
      <dsp:txXfrm>
        <a:off x="1577340" y="803253"/>
        <a:ext cx="6309360" cy="756160"/>
      </dsp:txXfrm>
    </dsp:sp>
    <dsp:sp modelId="{644932B7-65ED-4075-8009-D55EF7277AE1}">
      <dsp:nvSpPr>
        <dsp:cNvPr id="0" name=""/>
        <dsp:cNvSpPr/>
      </dsp:nvSpPr>
      <dsp:spPr>
        <a:xfrm>
          <a:off x="0" y="803253"/>
          <a:ext cx="1577340" cy="75616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74692" rIns="83468" bIns="74692" numCol="1" spcCol="1270" anchor="ctr" anchorCtr="0">
          <a:noAutofit/>
        </a:bodyPr>
        <a:lstStyle/>
        <a:p>
          <a:pPr marL="0" lvl="0" indent="0" algn="ctr" defTabSz="933450">
            <a:lnSpc>
              <a:spcPct val="90000"/>
            </a:lnSpc>
            <a:spcBef>
              <a:spcPct val="0"/>
            </a:spcBef>
            <a:spcAft>
              <a:spcPct val="35000"/>
            </a:spcAft>
            <a:buNone/>
          </a:pPr>
          <a:r>
            <a:rPr lang="en-US" sz="2100" kern="1200"/>
            <a:t>Finance</a:t>
          </a:r>
        </a:p>
      </dsp:txBody>
      <dsp:txXfrm>
        <a:off x="0" y="803253"/>
        <a:ext cx="1577340" cy="756160"/>
      </dsp:txXfrm>
    </dsp:sp>
    <dsp:sp modelId="{453D53D6-A2B4-43D6-B71E-296B88504182}">
      <dsp:nvSpPr>
        <dsp:cNvPr id="0" name=""/>
        <dsp:cNvSpPr/>
      </dsp:nvSpPr>
      <dsp:spPr>
        <a:xfrm>
          <a:off x="1577340" y="1604784"/>
          <a:ext cx="6309360" cy="75616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92065" rIns="122419" bIns="192065" numCol="1" spcCol="1270" anchor="ctr" anchorCtr="0">
          <a:noAutofit/>
        </a:bodyPr>
        <a:lstStyle/>
        <a:p>
          <a:pPr marL="0" lvl="0" indent="0" algn="l" defTabSz="755650">
            <a:lnSpc>
              <a:spcPct val="90000"/>
            </a:lnSpc>
            <a:spcBef>
              <a:spcPct val="0"/>
            </a:spcBef>
            <a:spcAft>
              <a:spcPct val="35000"/>
            </a:spcAft>
            <a:buNone/>
          </a:pPr>
          <a:r>
            <a:rPr lang="en-US" sz="1700" kern="1200"/>
            <a:t>Preserve the Condition and Affordability of Existing Housing Stock</a:t>
          </a:r>
        </a:p>
      </dsp:txBody>
      <dsp:txXfrm>
        <a:off x="1577340" y="1604784"/>
        <a:ext cx="6309360" cy="756160"/>
      </dsp:txXfrm>
    </dsp:sp>
    <dsp:sp modelId="{2E2B3EA4-3C31-4E11-8B6E-9AA2AE268F60}">
      <dsp:nvSpPr>
        <dsp:cNvPr id="0" name=""/>
        <dsp:cNvSpPr/>
      </dsp:nvSpPr>
      <dsp:spPr>
        <a:xfrm>
          <a:off x="0" y="1604784"/>
          <a:ext cx="1577340" cy="75616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74692" rIns="83468" bIns="74692" numCol="1" spcCol="1270" anchor="ctr" anchorCtr="0">
          <a:noAutofit/>
        </a:bodyPr>
        <a:lstStyle/>
        <a:p>
          <a:pPr marL="0" lvl="0" indent="0" algn="ctr" defTabSz="933450">
            <a:lnSpc>
              <a:spcPct val="90000"/>
            </a:lnSpc>
            <a:spcBef>
              <a:spcPct val="0"/>
            </a:spcBef>
            <a:spcAft>
              <a:spcPct val="35000"/>
            </a:spcAft>
            <a:buNone/>
          </a:pPr>
          <a:r>
            <a:rPr lang="en-US" sz="2100" kern="1200"/>
            <a:t>Preserve</a:t>
          </a:r>
        </a:p>
      </dsp:txBody>
      <dsp:txXfrm>
        <a:off x="0" y="1604784"/>
        <a:ext cx="1577340" cy="756160"/>
      </dsp:txXfrm>
    </dsp:sp>
    <dsp:sp modelId="{FEC23033-2008-46EB-9700-4B6C1C327276}">
      <dsp:nvSpPr>
        <dsp:cNvPr id="0" name=""/>
        <dsp:cNvSpPr/>
      </dsp:nvSpPr>
      <dsp:spPr>
        <a:xfrm>
          <a:off x="1577340" y="2406315"/>
          <a:ext cx="6309360" cy="75616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92065" rIns="122419" bIns="192065" numCol="1" spcCol="1270" anchor="ctr" anchorCtr="0">
          <a:noAutofit/>
        </a:bodyPr>
        <a:lstStyle/>
        <a:p>
          <a:pPr marL="0" lvl="0" indent="0" algn="l" defTabSz="755650">
            <a:lnSpc>
              <a:spcPct val="90000"/>
            </a:lnSpc>
            <a:spcBef>
              <a:spcPct val="0"/>
            </a:spcBef>
            <a:spcAft>
              <a:spcPct val="35000"/>
            </a:spcAft>
            <a:buNone/>
          </a:pPr>
          <a:r>
            <a:rPr lang="en-US" sz="1700" kern="1200"/>
            <a:t>Support Housing Stability.</a:t>
          </a:r>
        </a:p>
      </dsp:txBody>
      <dsp:txXfrm>
        <a:off x="1577340" y="2406315"/>
        <a:ext cx="6309360" cy="756160"/>
      </dsp:txXfrm>
    </dsp:sp>
    <dsp:sp modelId="{9A58DB7E-FCE7-459F-A30C-DCFF34F308AA}">
      <dsp:nvSpPr>
        <dsp:cNvPr id="0" name=""/>
        <dsp:cNvSpPr/>
      </dsp:nvSpPr>
      <dsp:spPr>
        <a:xfrm>
          <a:off x="0" y="2406315"/>
          <a:ext cx="1577340" cy="75616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74692" rIns="83468" bIns="74692" numCol="1" spcCol="1270" anchor="ctr" anchorCtr="0">
          <a:noAutofit/>
        </a:bodyPr>
        <a:lstStyle/>
        <a:p>
          <a:pPr marL="0" lvl="0" indent="0" algn="ctr" defTabSz="933450">
            <a:lnSpc>
              <a:spcPct val="90000"/>
            </a:lnSpc>
            <a:spcBef>
              <a:spcPct val="0"/>
            </a:spcBef>
            <a:spcAft>
              <a:spcPct val="35000"/>
            </a:spcAft>
            <a:buNone/>
          </a:pPr>
          <a:r>
            <a:rPr lang="en-US" sz="2100" kern="1200"/>
            <a:t>Support</a:t>
          </a:r>
        </a:p>
      </dsp:txBody>
      <dsp:txXfrm>
        <a:off x="0" y="2406315"/>
        <a:ext cx="1577340" cy="756160"/>
      </dsp:txXfrm>
    </dsp:sp>
    <dsp:sp modelId="{2FCBB246-A04E-420D-8AF1-71B5C2F4E35C}">
      <dsp:nvSpPr>
        <dsp:cNvPr id="0" name=""/>
        <dsp:cNvSpPr/>
      </dsp:nvSpPr>
      <dsp:spPr>
        <a:xfrm>
          <a:off x="1577340" y="3207845"/>
          <a:ext cx="6309360" cy="756160"/>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92065" rIns="122419" bIns="192065" numCol="1" spcCol="1270" anchor="ctr" anchorCtr="0">
          <a:noAutofit/>
        </a:bodyPr>
        <a:lstStyle/>
        <a:p>
          <a:pPr marL="0" lvl="0" indent="0" algn="l" defTabSz="755650">
            <a:lnSpc>
              <a:spcPct val="90000"/>
            </a:lnSpc>
            <a:spcBef>
              <a:spcPct val="0"/>
            </a:spcBef>
            <a:spcAft>
              <a:spcPct val="35000"/>
            </a:spcAft>
            <a:buNone/>
          </a:pPr>
          <a:r>
            <a:rPr lang="en-US" sz="1700" kern="1200"/>
            <a:t>Strengthen the Financial and Organizational Capacity of the Agency</a:t>
          </a:r>
        </a:p>
      </dsp:txBody>
      <dsp:txXfrm>
        <a:off x="1577340" y="3207845"/>
        <a:ext cx="6309360" cy="756160"/>
      </dsp:txXfrm>
    </dsp:sp>
    <dsp:sp modelId="{7C24BEA4-8C9A-4FBF-BBD1-024604E457BA}">
      <dsp:nvSpPr>
        <dsp:cNvPr id="0" name=""/>
        <dsp:cNvSpPr/>
      </dsp:nvSpPr>
      <dsp:spPr>
        <a:xfrm>
          <a:off x="0" y="3207845"/>
          <a:ext cx="1577340" cy="75616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74692" rIns="83468" bIns="74692" numCol="1" spcCol="1270" anchor="ctr" anchorCtr="0">
          <a:noAutofit/>
        </a:bodyPr>
        <a:lstStyle/>
        <a:p>
          <a:pPr marL="0" lvl="0" indent="0" algn="ctr" defTabSz="933450">
            <a:lnSpc>
              <a:spcPct val="90000"/>
            </a:lnSpc>
            <a:spcBef>
              <a:spcPct val="0"/>
            </a:spcBef>
            <a:spcAft>
              <a:spcPct val="35000"/>
            </a:spcAft>
            <a:buNone/>
          </a:pPr>
          <a:r>
            <a:rPr lang="en-US" sz="2100" kern="1200"/>
            <a:t>Strengthen</a:t>
          </a:r>
        </a:p>
      </dsp:txBody>
      <dsp:txXfrm>
        <a:off x="0" y="3207845"/>
        <a:ext cx="1577340" cy="75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69351-E7E2-43BB-B8F6-3DACE475E1D7}">
      <dsp:nvSpPr>
        <dsp:cNvPr id="0" name=""/>
        <dsp:cNvSpPr/>
      </dsp:nvSpPr>
      <dsp:spPr>
        <a:xfrm>
          <a:off x="3759435" y="834821"/>
          <a:ext cx="643190" cy="91440"/>
        </a:xfrm>
        <a:custGeom>
          <a:avLst/>
          <a:gdLst/>
          <a:ahLst/>
          <a:cxnLst/>
          <a:rect l="0" t="0" r="0" b="0"/>
          <a:pathLst>
            <a:path>
              <a:moveTo>
                <a:pt x="0" y="45720"/>
              </a:moveTo>
              <a:lnTo>
                <a:pt x="64319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64186" y="877172"/>
        <a:ext cx="33689" cy="6737"/>
      </dsp:txXfrm>
    </dsp:sp>
    <dsp:sp modelId="{6C81808B-9B25-4547-8943-D183CDD9513C}">
      <dsp:nvSpPr>
        <dsp:cNvPr id="0" name=""/>
        <dsp:cNvSpPr/>
      </dsp:nvSpPr>
      <dsp:spPr>
        <a:xfrm>
          <a:off x="831712" y="1684"/>
          <a:ext cx="2929523" cy="17577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549" tIns="150680" rIns="143549" bIns="150680" numCol="1" spcCol="1270" anchor="ctr" anchorCtr="0">
          <a:noAutofit/>
        </a:bodyPr>
        <a:lstStyle/>
        <a:p>
          <a:pPr marL="0" lvl="0" indent="0" algn="ctr" defTabSz="666750">
            <a:lnSpc>
              <a:spcPct val="90000"/>
            </a:lnSpc>
            <a:spcBef>
              <a:spcPct val="0"/>
            </a:spcBef>
            <a:spcAft>
              <a:spcPct val="35000"/>
            </a:spcAft>
            <a:buNone/>
          </a:pPr>
          <a:r>
            <a:rPr lang="en-US" sz="1500" b="1" kern="1200" dirty="0"/>
            <a:t>We finance:</a:t>
          </a:r>
        </a:p>
        <a:p>
          <a:pPr marL="0" lvl="0" indent="0" algn="ctr" defTabSz="666750">
            <a:lnSpc>
              <a:spcPct val="90000"/>
            </a:lnSpc>
            <a:spcBef>
              <a:spcPct val="0"/>
            </a:spcBef>
            <a:spcAft>
              <a:spcPct val="35000"/>
            </a:spcAft>
            <a:buNone/>
          </a:pPr>
          <a:r>
            <a:rPr lang="en-US" sz="1500" b="1" kern="1200" dirty="0"/>
            <a:t>Pre- and post-purchase counseling and education</a:t>
          </a:r>
        </a:p>
        <a:p>
          <a:pPr marL="0" lvl="0" indent="0" algn="ctr" defTabSz="666750">
            <a:lnSpc>
              <a:spcPct val="90000"/>
            </a:lnSpc>
            <a:spcBef>
              <a:spcPct val="0"/>
            </a:spcBef>
            <a:spcAft>
              <a:spcPct val="35000"/>
            </a:spcAft>
            <a:buNone/>
          </a:pPr>
          <a:r>
            <a:rPr lang="en-US" sz="1500" b="1" kern="1200" dirty="0"/>
            <a:t>Mortgages and downpayment/closing-cost assistance</a:t>
          </a:r>
          <a:endParaRPr lang="en-US" sz="1500" kern="1200" dirty="0"/>
        </a:p>
      </dsp:txBody>
      <dsp:txXfrm>
        <a:off x="831712" y="1684"/>
        <a:ext cx="2929523" cy="1757713"/>
      </dsp:txXfrm>
    </dsp:sp>
    <dsp:sp modelId="{485611C9-565E-4EA1-9343-115EFE20AE81}">
      <dsp:nvSpPr>
        <dsp:cNvPr id="0" name=""/>
        <dsp:cNvSpPr/>
      </dsp:nvSpPr>
      <dsp:spPr>
        <a:xfrm>
          <a:off x="2296474" y="1757598"/>
          <a:ext cx="3603313" cy="643190"/>
        </a:xfrm>
        <a:custGeom>
          <a:avLst/>
          <a:gdLst/>
          <a:ahLst/>
          <a:cxnLst/>
          <a:rect l="0" t="0" r="0" b="0"/>
          <a:pathLst>
            <a:path>
              <a:moveTo>
                <a:pt x="3603313" y="0"/>
              </a:moveTo>
              <a:lnTo>
                <a:pt x="3603313" y="338695"/>
              </a:lnTo>
              <a:lnTo>
                <a:pt x="0" y="338695"/>
              </a:lnTo>
              <a:lnTo>
                <a:pt x="0" y="643190"/>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06486" y="2075824"/>
        <a:ext cx="183288" cy="6737"/>
      </dsp:txXfrm>
    </dsp:sp>
    <dsp:sp modelId="{F5397205-E2F4-4BC2-8ECA-35EE3F19B334}">
      <dsp:nvSpPr>
        <dsp:cNvPr id="0" name=""/>
        <dsp:cNvSpPr/>
      </dsp:nvSpPr>
      <dsp:spPr>
        <a:xfrm>
          <a:off x="4435026" y="1684"/>
          <a:ext cx="2929523" cy="1757713"/>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549" tIns="150680" rIns="143549" bIns="150680" numCol="1" spcCol="1270" anchor="ctr" anchorCtr="0">
          <a:noAutofit/>
        </a:bodyPr>
        <a:lstStyle/>
        <a:p>
          <a:pPr marL="0" lvl="0" indent="0" algn="ctr" defTabSz="666750">
            <a:lnSpc>
              <a:spcPct val="90000"/>
            </a:lnSpc>
            <a:spcBef>
              <a:spcPct val="0"/>
            </a:spcBef>
            <a:spcAft>
              <a:spcPct val="35000"/>
            </a:spcAft>
            <a:buNone/>
          </a:pPr>
          <a:r>
            <a:rPr lang="en-US" sz="1500" b="1" kern="1200" dirty="0"/>
            <a:t>We finance the development of new:</a:t>
          </a:r>
        </a:p>
        <a:p>
          <a:pPr marL="0" lvl="0" indent="0" algn="ctr" defTabSz="666750">
            <a:lnSpc>
              <a:spcPct val="90000"/>
            </a:lnSpc>
            <a:spcBef>
              <a:spcPct val="0"/>
            </a:spcBef>
            <a:spcAft>
              <a:spcPct val="35000"/>
            </a:spcAft>
            <a:buNone/>
          </a:pPr>
          <a:r>
            <a:rPr lang="en-US" sz="1500" b="1" kern="1200" dirty="0"/>
            <a:t>Rental Housing through gap financing </a:t>
          </a:r>
        </a:p>
        <a:p>
          <a:pPr marL="0" lvl="0" indent="0" algn="ctr" defTabSz="666750">
            <a:lnSpc>
              <a:spcPct val="90000"/>
            </a:lnSpc>
            <a:spcBef>
              <a:spcPct val="0"/>
            </a:spcBef>
            <a:spcAft>
              <a:spcPct val="35000"/>
            </a:spcAft>
            <a:buNone/>
          </a:pPr>
          <a:r>
            <a:rPr lang="en-US" sz="1500" b="1" kern="1200" dirty="0"/>
            <a:t>Owner-occupied housing through grants</a:t>
          </a:r>
          <a:endParaRPr lang="en-US" sz="1500" kern="1200" dirty="0"/>
        </a:p>
      </dsp:txBody>
      <dsp:txXfrm>
        <a:off x="4435026" y="1684"/>
        <a:ext cx="2929523" cy="1757713"/>
      </dsp:txXfrm>
    </dsp:sp>
    <dsp:sp modelId="{1A25646F-E8B6-4630-AAE8-9B891694E3FF}">
      <dsp:nvSpPr>
        <dsp:cNvPr id="0" name=""/>
        <dsp:cNvSpPr/>
      </dsp:nvSpPr>
      <dsp:spPr>
        <a:xfrm>
          <a:off x="831712" y="2433188"/>
          <a:ext cx="2929523" cy="175771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549" tIns="150680" rIns="143549" bIns="150680" numCol="1" spcCol="1270" anchor="ctr" anchorCtr="0">
          <a:noAutofit/>
        </a:bodyPr>
        <a:lstStyle/>
        <a:p>
          <a:pPr marL="0" lvl="0" indent="0" algn="ctr" defTabSz="666750">
            <a:lnSpc>
              <a:spcPct val="90000"/>
            </a:lnSpc>
            <a:spcBef>
              <a:spcPct val="0"/>
            </a:spcBef>
            <a:spcAft>
              <a:spcPct val="35000"/>
            </a:spcAft>
            <a:buNone/>
          </a:pPr>
          <a:r>
            <a:rPr lang="en-US" sz="1500" b="1" kern="1200" dirty="0"/>
            <a:t>We provide financing to:</a:t>
          </a:r>
        </a:p>
        <a:p>
          <a:pPr marL="0" lvl="0" indent="0" algn="ctr" defTabSz="666750">
            <a:lnSpc>
              <a:spcPct val="90000"/>
            </a:lnSpc>
            <a:spcBef>
              <a:spcPct val="0"/>
            </a:spcBef>
            <a:spcAft>
              <a:spcPct val="35000"/>
            </a:spcAft>
            <a:buNone/>
          </a:pPr>
          <a:r>
            <a:rPr lang="en-US" sz="1500" b="1" kern="1200" dirty="0"/>
            <a:t>Meet a range of acquisition, rehabilitation/improvement and/or financing needs for both homeownership and rental properties.</a:t>
          </a:r>
          <a:endParaRPr lang="en-US" sz="1500" kern="1200" dirty="0"/>
        </a:p>
      </dsp:txBody>
      <dsp:txXfrm>
        <a:off x="831712" y="2433188"/>
        <a:ext cx="2929523" cy="17577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33AA221-2BFD-44E7-AE3D-2125EF93B5DE}" type="datetimeFigureOut">
              <a:rPr lang="en-US" smtClean="0"/>
              <a:t>4/9/2024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1BBB960-71B2-49B0-BC0E-810DB3136EE7}" type="slidenum">
              <a:rPr lang="en-US" smtClean="0"/>
              <a:t>‹#›</a:t>
            </a:fld>
            <a:endParaRPr lang="en-US"/>
          </a:p>
        </p:txBody>
      </p:sp>
    </p:spTree>
    <p:extLst>
      <p:ext uri="{BB962C8B-B14F-4D97-AF65-F5344CB8AC3E}">
        <p14:creationId xmlns:p14="http://schemas.microsoft.com/office/powerpoint/2010/main" val="24503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D1CF9A-674A-4D53-8E0B-8131A56B9610}" type="slidenum">
              <a:rPr lang="en-US" altLang="en-US" sz="1300">
                <a:latin typeface="Franklin Gothic Medium" panose="020B0603020102020204" pitchFamily="34" charset="0"/>
              </a:rPr>
              <a:pPr eaLnBrk="1" hangingPunct="1">
                <a:spcBef>
                  <a:spcPct val="0"/>
                </a:spcBef>
              </a:pPr>
              <a:t>1</a:t>
            </a:fld>
            <a:endParaRPr lang="en-US" altLang="en-US" sz="1300" dirty="0">
              <a:latin typeface="Franklin Gothic Medium" panose="020B06030201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36212" indent="-283159">
              <a:defRPr>
                <a:solidFill>
                  <a:schemeClr val="tx1"/>
                </a:solidFill>
                <a:latin typeface="Gill Sans MT" pitchFamily="34" charset="0"/>
              </a:defRPr>
            </a:lvl2pPr>
            <a:lvl3pPr marL="1132636" indent="-226526">
              <a:defRPr>
                <a:solidFill>
                  <a:schemeClr val="tx1"/>
                </a:solidFill>
                <a:latin typeface="Gill Sans MT" pitchFamily="34" charset="0"/>
              </a:defRPr>
            </a:lvl3pPr>
            <a:lvl4pPr marL="1585688" indent="-226526">
              <a:defRPr>
                <a:solidFill>
                  <a:schemeClr val="tx1"/>
                </a:solidFill>
                <a:latin typeface="Gill Sans MT" pitchFamily="34" charset="0"/>
              </a:defRPr>
            </a:lvl4pPr>
            <a:lvl5pPr marL="2038743" indent="-226526">
              <a:defRPr>
                <a:solidFill>
                  <a:schemeClr val="tx1"/>
                </a:solidFill>
                <a:latin typeface="Gill Sans MT" pitchFamily="34" charset="0"/>
              </a:defRPr>
            </a:lvl5pPr>
            <a:lvl6pPr marL="2491797" indent="-226526" fontAlgn="base">
              <a:spcBef>
                <a:spcPct val="0"/>
              </a:spcBef>
              <a:spcAft>
                <a:spcPct val="0"/>
              </a:spcAft>
              <a:defRPr>
                <a:solidFill>
                  <a:schemeClr val="tx1"/>
                </a:solidFill>
                <a:latin typeface="Gill Sans MT" pitchFamily="34" charset="0"/>
              </a:defRPr>
            </a:lvl6pPr>
            <a:lvl7pPr marL="2944852" indent="-226526" fontAlgn="base">
              <a:spcBef>
                <a:spcPct val="0"/>
              </a:spcBef>
              <a:spcAft>
                <a:spcPct val="0"/>
              </a:spcAft>
              <a:defRPr>
                <a:solidFill>
                  <a:schemeClr val="tx1"/>
                </a:solidFill>
                <a:latin typeface="Gill Sans MT" pitchFamily="34" charset="0"/>
              </a:defRPr>
            </a:lvl7pPr>
            <a:lvl8pPr marL="3397904" indent="-226526" fontAlgn="base">
              <a:spcBef>
                <a:spcPct val="0"/>
              </a:spcBef>
              <a:spcAft>
                <a:spcPct val="0"/>
              </a:spcAft>
              <a:defRPr>
                <a:solidFill>
                  <a:schemeClr val="tx1"/>
                </a:solidFill>
                <a:latin typeface="Gill Sans MT" pitchFamily="34" charset="0"/>
              </a:defRPr>
            </a:lvl8pPr>
            <a:lvl9pPr marL="3850959" indent="-226526"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85BC7CA7-A35A-472D-A3E9-D3676F4130D6}" type="slidenum">
              <a:rPr lang="en-US" altLang="en-US">
                <a:latin typeface="Calibri" pitchFamily="34" charset="0"/>
              </a:rPr>
              <a:pPr fontAlgn="base">
                <a:spcBef>
                  <a:spcPct val="0"/>
                </a:spcBef>
                <a:spcAft>
                  <a:spcPct val="0"/>
                </a:spcAft>
              </a:pPr>
              <a:t>6</a:t>
            </a:fld>
            <a:endParaRPr lang="en-US" altLang="en-US" dirty="0">
              <a:latin typeface="Calibri"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755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6E981A2-89A1-4A7E-AFAF-9DD322CC99D3}" type="slidenum">
              <a:rPr lang="en-US" altLang="en-US" sz="1300">
                <a:latin typeface="Franklin Gothic Medium" panose="020B0603020102020204" pitchFamily="34" charset="0"/>
              </a:rPr>
              <a:pPr eaLnBrk="1" hangingPunct="1">
                <a:spcBef>
                  <a:spcPct val="0"/>
                </a:spcBef>
              </a:pPr>
              <a:t>8</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10128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6E981A2-89A1-4A7E-AFAF-9DD322CC99D3}" type="slidenum">
              <a:rPr lang="en-US" altLang="en-US" sz="1300">
                <a:latin typeface="Franklin Gothic Medium" panose="020B0603020102020204" pitchFamily="34" charset="0"/>
              </a:rPr>
              <a:pPr eaLnBrk="1" hangingPunct="1">
                <a:spcBef>
                  <a:spcPct val="0"/>
                </a:spcBef>
              </a:pPr>
              <a:t>16</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95732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6E981A2-89A1-4A7E-AFAF-9DD322CC99D3}" type="slidenum">
              <a:rPr lang="en-US" altLang="en-US" sz="1300">
                <a:latin typeface="Franklin Gothic Medium" panose="020B0603020102020204" pitchFamily="34" charset="0"/>
              </a:rPr>
              <a:pPr eaLnBrk="1" hangingPunct="1">
                <a:spcBef>
                  <a:spcPct val="0"/>
                </a:spcBef>
              </a:pPr>
              <a:t>22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1258422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6E981A2-89A1-4A7E-AFAF-9DD322CC99D3}" type="slidenum">
              <a:rPr lang="en-US" altLang="en-US" sz="1300">
                <a:latin typeface="Franklin Gothic Medium" panose="020B0603020102020204" pitchFamily="34" charset="0"/>
              </a:rPr>
              <a:pPr eaLnBrk="1" hangingPunct="1">
                <a:spcBef>
                  <a:spcPct val="0"/>
                </a:spcBef>
              </a:pPr>
              <a:t>42</a:t>
            </a:fld>
            <a:endParaRPr lang="en-US" altLang="en-US" sz="1300" dirty="0">
              <a:latin typeface="Franklin Gothic Medium" panose="020B0603020102020204" pitchFamily="34" charset="0"/>
            </a:endParaRPr>
          </a:p>
        </p:txBody>
      </p:sp>
    </p:spTree>
    <p:extLst>
      <p:ext uri="{BB962C8B-B14F-4D97-AF65-F5344CB8AC3E}">
        <p14:creationId xmlns:p14="http://schemas.microsoft.com/office/powerpoint/2010/main" val="3962798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97507" cy="9128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183904" y="0"/>
            <a:ext cx="2616695" cy="93878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143000" y="0"/>
            <a:ext cx="1371599" cy="900683"/>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725156" y="0"/>
            <a:ext cx="1418844" cy="90068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4800600" y="0"/>
            <a:ext cx="2971799" cy="917447"/>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0" y="914400"/>
            <a:ext cx="9144000" cy="0"/>
          </a:xfrm>
          <a:custGeom>
            <a:avLst/>
            <a:gdLst/>
            <a:ahLst/>
            <a:cxnLst/>
            <a:rect l="l" t="t" r="r" b="b"/>
            <a:pathLst>
              <a:path w="9144000">
                <a:moveTo>
                  <a:pt x="0" y="0"/>
                </a:moveTo>
                <a:lnTo>
                  <a:pt x="9144000" y="0"/>
                </a:lnTo>
              </a:path>
            </a:pathLst>
          </a:custGeom>
          <a:ln w="57150">
            <a:solidFill>
              <a:srgbClr val="3E4981"/>
            </a:solidFill>
          </a:ln>
        </p:spPr>
        <p:txBody>
          <a:bodyPr wrap="square" lIns="0" tIns="0" rIns="0" bIns="0" rtlCol="0"/>
          <a:lstStyle/>
          <a:p>
            <a:endParaRPr/>
          </a:p>
        </p:txBody>
      </p:sp>
      <p:sp>
        <p:nvSpPr>
          <p:cNvPr id="2" name="Holder 2"/>
          <p:cNvSpPr>
            <a:spLocks noGrp="1"/>
          </p:cNvSpPr>
          <p:nvPr>
            <p:ph type="ctrTitle"/>
          </p:nvPr>
        </p:nvSpPr>
        <p:spPr>
          <a:xfrm>
            <a:off x="1523491" y="1634235"/>
            <a:ext cx="6097016" cy="993139"/>
          </a:xfrm>
          <a:prstGeom prst="rect">
            <a:avLst/>
          </a:prstGeom>
        </p:spPr>
        <p:txBody>
          <a:bodyPr wrap="square" lIns="0" tIns="0" rIns="0" bIns="0">
            <a:spAutoFit/>
          </a:bodyPr>
          <a:lstStyle>
            <a:lvl1pPr>
              <a:defRPr sz="3200" b="1" i="0">
                <a:solidFill>
                  <a:srgbClr val="C00000"/>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97507" cy="9128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183904" y="0"/>
            <a:ext cx="2616695" cy="93878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143000" y="0"/>
            <a:ext cx="1371599" cy="900683"/>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725156" y="0"/>
            <a:ext cx="1418844" cy="90068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4800600" y="0"/>
            <a:ext cx="2971799" cy="917447"/>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0" y="914400"/>
            <a:ext cx="9144000" cy="0"/>
          </a:xfrm>
          <a:custGeom>
            <a:avLst/>
            <a:gdLst/>
            <a:ahLst/>
            <a:cxnLst/>
            <a:rect l="l" t="t" r="r" b="b"/>
            <a:pathLst>
              <a:path w="9144000">
                <a:moveTo>
                  <a:pt x="0" y="0"/>
                </a:moveTo>
                <a:lnTo>
                  <a:pt x="9144000" y="0"/>
                </a:lnTo>
              </a:path>
            </a:pathLst>
          </a:custGeom>
          <a:ln w="57150">
            <a:solidFill>
              <a:srgbClr val="3E4981"/>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C0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43A0B0-721A-43C8-9FB4-E81F75FAED12}"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10F42-6F9B-42A7-AA5A-945EA5FE70BD}" type="slidenum">
              <a:rPr lang="en-US" smtClean="0"/>
              <a:t>‹#›</a:t>
            </a:fld>
            <a:endParaRPr lang="en-US" dirty="0"/>
          </a:p>
        </p:txBody>
      </p:sp>
      <p:pic>
        <p:nvPicPr>
          <p:cNvPr id="7" name="Picture 6"/>
          <p:cNvPicPr>
            <a:picLocks noChangeAspect="1"/>
          </p:cNvPicPr>
          <p:nvPr/>
        </p:nvPicPr>
        <p:blipFill>
          <a:blip r:embed="rId2"/>
          <a:stretch>
            <a:fillRect/>
          </a:stretch>
        </p:blipFill>
        <p:spPr>
          <a:xfrm>
            <a:off x="-18686" y="-134718"/>
            <a:ext cx="9181372" cy="6992718"/>
          </a:xfrm>
          <a:prstGeom prst="rect">
            <a:avLst/>
          </a:prstGeom>
        </p:spPr>
      </p:pic>
    </p:spTree>
    <p:extLst>
      <p:ext uri="{BB962C8B-B14F-4D97-AF65-F5344CB8AC3E}">
        <p14:creationId xmlns:p14="http://schemas.microsoft.com/office/powerpoint/2010/main" val="228613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5" name="Picture 2" descr="N:\FORMS\HUD Hous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863" y="6146806"/>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2" y="5943602"/>
            <a:ext cx="109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719078"/>
            <a:ext cx="4038600" cy="1937453"/>
          </a:xfrm>
        </p:spPr>
        <p:txBody>
          <a:bodyPr/>
          <a:lstStyle>
            <a:lvl1pPr>
              <a:defRPr sz="2592"/>
            </a:lvl1pPr>
            <a:lvl2pPr>
              <a:defRPr sz="2222"/>
            </a:lvl2pPr>
            <a:lvl3pPr>
              <a:defRPr sz="1852"/>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8"/>
            <a:ext cx="4038600" cy="1937453"/>
          </a:xfrm>
        </p:spPr>
        <p:txBody>
          <a:bodyPr/>
          <a:lstStyle>
            <a:lvl1pPr>
              <a:defRPr sz="2592"/>
            </a:lvl1pPr>
            <a:lvl2pPr>
              <a:defRPr sz="2222"/>
            </a:lvl2pPr>
            <a:lvl3pPr>
              <a:defRPr sz="1852"/>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1287272" y="1190586"/>
            <a:ext cx="6569455" cy="492443"/>
          </a:xfrm>
        </p:spPr>
        <p:txBody>
          <a:bodyPr/>
          <a:lstStyle/>
          <a:p>
            <a:r>
              <a:rPr lang="en-US"/>
              <a:t>Click to edit Master title style</a:t>
            </a:r>
          </a:p>
        </p:txBody>
      </p:sp>
      <p:sp>
        <p:nvSpPr>
          <p:cNvPr id="7" name="Date Placeholder 3"/>
          <p:cNvSpPr>
            <a:spLocks noGrp="1"/>
          </p:cNvSpPr>
          <p:nvPr>
            <p:ph type="dt" sz="half" idx="10"/>
          </p:nvPr>
        </p:nvSpPr>
        <p:spPr>
          <a:xfrm>
            <a:off x="457200" y="6377940"/>
            <a:ext cx="2103120" cy="276999"/>
          </a:xfrm>
        </p:spPr>
        <p:txBody>
          <a:bodyPr/>
          <a:lstStyle>
            <a:lvl1pPr>
              <a:defRPr/>
            </a:lvl1pPr>
          </a:lstStyle>
          <a:p>
            <a:pPr>
              <a:defRPr/>
            </a:pPr>
            <a:fld id="{D49B6820-13FC-4F26-A1B1-E75AF24C8F95}" type="datetimeFigureOut">
              <a:rPr lang="en-US"/>
              <a:pPr>
                <a:defRPr/>
              </a:pPr>
              <a:t>4/9/2024</a:t>
            </a:fld>
            <a:endParaRPr lang="en-US" dirty="0"/>
          </a:p>
        </p:txBody>
      </p:sp>
      <p:sp>
        <p:nvSpPr>
          <p:cNvPr id="9" name="Footer Placeholder 4"/>
          <p:cNvSpPr>
            <a:spLocks noGrp="1"/>
          </p:cNvSpPr>
          <p:nvPr>
            <p:ph type="ftr" sz="quarter" idx="11"/>
          </p:nvPr>
        </p:nvSpPr>
        <p:spPr>
          <a:xfrm>
            <a:off x="3108960" y="6377940"/>
            <a:ext cx="2926080" cy="276999"/>
          </a:xfrm>
        </p:spPr>
        <p:txBody>
          <a:bodyPr/>
          <a:lstStyle>
            <a:lvl1pPr>
              <a:defRPr/>
            </a:lvl1pPr>
          </a:lstStyle>
          <a:p>
            <a:pPr>
              <a:defRPr/>
            </a:pPr>
            <a:endParaRPr lang="en-US" dirty="0"/>
          </a:p>
        </p:txBody>
      </p:sp>
      <p:sp>
        <p:nvSpPr>
          <p:cNvPr id="10" name="Slide Number Placeholder 5"/>
          <p:cNvSpPr>
            <a:spLocks noGrp="1"/>
          </p:cNvSpPr>
          <p:nvPr>
            <p:ph type="sldNum" sz="quarter" idx="12"/>
          </p:nvPr>
        </p:nvSpPr>
        <p:spPr>
          <a:xfrm>
            <a:off x="6583680" y="6377940"/>
            <a:ext cx="2103120" cy="276999"/>
          </a:xfrm>
        </p:spPr>
        <p:txBody>
          <a:bodyPr/>
          <a:lstStyle>
            <a:lvl1pPr>
              <a:defRPr/>
            </a:lvl1pPr>
          </a:lstStyle>
          <a:p>
            <a:fld id="{D7987A3B-A43D-4D1C-8F96-78FB3C6601A2}" type="slidenum">
              <a:rPr lang="en-US" altLang="en-US" smtClean="0"/>
              <a:pPr/>
              <a:t>‹#›</a:t>
            </a:fld>
            <a:endParaRPr lang="en-US" altLang="en-US" dirty="0"/>
          </a:p>
        </p:txBody>
      </p:sp>
    </p:spTree>
    <p:extLst>
      <p:ext uri="{BB962C8B-B14F-4D97-AF65-F5344CB8AC3E}">
        <p14:creationId xmlns:p14="http://schemas.microsoft.com/office/powerpoint/2010/main" val="7750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87272" y="1190586"/>
            <a:ext cx="6569455" cy="1675764"/>
          </a:xfrm>
          <a:prstGeom prst="rect">
            <a:avLst/>
          </a:prstGeom>
        </p:spPr>
        <p:txBody>
          <a:bodyPr wrap="square" lIns="0" tIns="0" rIns="0" bIns="0">
            <a:spAutoFit/>
          </a:bodyPr>
          <a:lstStyle>
            <a:lvl1pPr>
              <a:defRPr sz="3200" b="1" i="0">
                <a:solidFill>
                  <a:srgbClr val="C00000"/>
                </a:solidFill>
                <a:latin typeface="Arial"/>
                <a:cs typeface="Arial"/>
              </a:defRPr>
            </a:lvl1pPr>
          </a:lstStyle>
          <a:p>
            <a:endParaRPr/>
          </a:p>
        </p:txBody>
      </p:sp>
      <p:sp>
        <p:nvSpPr>
          <p:cNvPr id="3" name="Holder 3"/>
          <p:cNvSpPr>
            <a:spLocks noGrp="1"/>
          </p:cNvSpPr>
          <p:nvPr>
            <p:ph type="body" idx="1"/>
          </p:nvPr>
        </p:nvSpPr>
        <p:spPr>
          <a:xfrm>
            <a:off x="1221485" y="2921539"/>
            <a:ext cx="6701028" cy="3065145"/>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shomecorp.com/" TargetMode="External"/><Relationship Id="rId2" Type="http://schemas.openxmlformats.org/officeDocument/2006/relationships/hyperlink" Target="mailto:david.hancock@mshc.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mailto:david.hancock@mshc.com" TargetMode="External"/><Relationship Id="rId4" Type="http://schemas.openxmlformats.org/officeDocument/2006/relationships/hyperlink" Target="http://www.mshomecorp.co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6.png"/><Relationship Id="rId7" Type="http://schemas.openxmlformats.org/officeDocument/2006/relationships/image" Target="../media/image29.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44.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6.png"/><Relationship Id="rId7" Type="http://schemas.openxmlformats.org/officeDocument/2006/relationships/image" Target="../media/image28.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30.jpg"/><Relationship Id="rId4" Type="http://schemas.openxmlformats.org/officeDocument/2006/relationships/image" Target="../media/image27.jpg"/></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1268" y="4243567"/>
            <a:ext cx="6490555" cy="1199343"/>
          </a:xfrm>
        </p:spPr>
        <p:txBody>
          <a:bodyPr>
            <a:noAutofit/>
          </a:bodyPr>
          <a:lstStyle/>
          <a:p>
            <a:pPr>
              <a:defRPr/>
            </a:pPr>
            <a:endParaRPr lang="en-US" altLang="en-US" sz="1852" dirty="0">
              <a:solidFill>
                <a:srgbClr val="3E4981"/>
              </a:solidFill>
              <a:latin typeface="Franklin Gothic Demi" panose="020B0703020102020204" pitchFamily="34" charset="0"/>
            </a:endParaRPr>
          </a:p>
          <a:p>
            <a:pPr>
              <a:defRPr/>
            </a:pPr>
            <a:r>
              <a:rPr lang="en-US" altLang="en-US" sz="1852" dirty="0">
                <a:solidFill>
                  <a:srgbClr val="3E4981"/>
                </a:solidFill>
                <a:latin typeface="Franklin Gothic Demi"/>
              </a:rPr>
              <a:t>2024 Public Hearing </a:t>
            </a:r>
            <a:endParaRPr lang="en-US" altLang="en-US" sz="1852" dirty="0">
              <a:solidFill>
                <a:srgbClr val="3E4981"/>
              </a:solidFill>
              <a:latin typeface="Franklin Gothic Demi" panose="020B0703020102020204" pitchFamily="34" charset="0"/>
            </a:endParaRPr>
          </a:p>
          <a:p>
            <a:pPr>
              <a:defRPr/>
            </a:pPr>
            <a:r>
              <a:rPr lang="en-US" altLang="en-US" sz="1852" dirty="0">
                <a:solidFill>
                  <a:srgbClr val="3E4981"/>
                </a:solidFill>
                <a:latin typeface="Franklin Gothic Demi" panose="020B0703020102020204" pitchFamily="34" charset="0"/>
              </a:rPr>
              <a:t>Consolidated Plan Period 2020-2024:</a:t>
            </a:r>
          </a:p>
          <a:p>
            <a:pPr>
              <a:defRPr/>
            </a:pPr>
            <a:r>
              <a:rPr lang="en-US" altLang="en-US" sz="1852" dirty="0">
                <a:solidFill>
                  <a:srgbClr val="3E4981"/>
                </a:solidFill>
                <a:latin typeface="Franklin Gothic Demi" panose="020B0703020102020204" pitchFamily="34" charset="0"/>
              </a:rPr>
              <a:t> Addressing Challenges &amp; Gaining Access to Safe Decent and Affordable Housing</a:t>
            </a:r>
          </a:p>
          <a:p>
            <a:pPr>
              <a:defRPr/>
            </a:pPr>
            <a:r>
              <a:rPr lang="en-US" altLang="en-US" sz="1852" dirty="0">
                <a:solidFill>
                  <a:srgbClr val="3E4981"/>
                </a:solidFill>
                <a:latin typeface="Franklin Gothic Demi" panose="020B0703020102020204" pitchFamily="34" charset="0"/>
              </a:rPr>
              <a:t> </a:t>
            </a:r>
          </a:p>
        </p:txBody>
      </p:sp>
      <p:sp>
        <p:nvSpPr>
          <p:cNvPr id="2" name="Title 1"/>
          <p:cNvSpPr>
            <a:spLocks noGrp="1"/>
          </p:cNvSpPr>
          <p:nvPr>
            <p:ph type="title"/>
          </p:nvPr>
        </p:nvSpPr>
        <p:spPr>
          <a:xfrm>
            <a:off x="1326722" y="1013797"/>
            <a:ext cx="6490555" cy="797782"/>
          </a:xfrm>
        </p:spPr>
        <p:txBody>
          <a:bodyPr/>
          <a:lstStyle/>
          <a:p>
            <a:pPr algn="ctr">
              <a:defRPr/>
            </a:pPr>
            <a:r>
              <a:rPr lang="en-US" sz="2592" dirty="0">
                <a:solidFill>
                  <a:srgbClr val="263746"/>
                </a:solidFill>
                <a:latin typeface="Futura"/>
              </a:rPr>
              <a:t>Mississippi Home Corporation and Mississippi Development Authority</a:t>
            </a:r>
          </a:p>
        </p:txBody>
      </p:sp>
      <p:sp>
        <p:nvSpPr>
          <p:cNvPr id="13317" name="TextBox 9"/>
          <p:cNvSpPr txBox="1">
            <a:spLocks noChangeArrowheads="1"/>
          </p:cNvSpPr>
          <p:nvPr/>
        </p:nvSpPr>
        <p:spPr bwMode="auto">
          <a:xfrm>
            <a:off x="1591283" y="6914326"/>
            <a:ext cx="5079565" cy="29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anose="05020102010507070707" pitchFamily="18" charset="2"/>
              <a:buChar char=""/>
              <a:defRPr sz="2000">
                <a:solidFill>
                  <a:schemeClr val="tx2"/>
                </a:solidFill>
                <a:latin typeface="Franklin Gothic Book" panose="020B0503020102020204" pitchFamily="34" charset="0"/>
              </a:defRPr>
            </a:lvl1pPr>
            <a:lvl2pPr marL="742950" indent="-285750" eaLnBrk="0" hangingPunct="0">
              <a:spcBef>
                <a:spcPct val="20000"/>
              </a:spcBef>
              <a:buClr>
                <a:schemeClr val="accent2"/>
              </a:buClr>
              <a:buFont typeface="Wingdings" panose="05000000000000000000" pitchFamily="2" charset="2"/>
              <a:buChar char="§"/>
              <a:defRPr>
                <a:solidFill>
                  <a:schemeClr val="tx2"/>
                </a:solidFill>
                <a:latin typeface="Franklin Gothic Book" panose="020B0503020102020204" pitchFamily="34" charset="0"/>
              </a:defRPr>
            </a:lvl2pPr>
            <a:lvl3pPr marL="1143000" indent="-228600" eaLnBrk="0" hangingPunct="0">
              <a:spcBef>
                <a:spcPct val="20000"/>
              </a:spcBef>
              <a:buClr>
                <a:srgbClr val="928B70"/>
              </a:buClr>
              <a:buFont typeface="Wingdings" panose="05000000000000000000" pitchFamily="2" charset="2"/>
              <a:buChar char="§"/>
              <a:defRPr sz="1600">
                <a:solidFill>
                  <a:schemeClr val="tx2"/>
                </a:solidFill>
                <a:latin typeface="Franklin Gothic Book" panose="020B0503020102020204" pitchFamily="34" charset="0"/>
              </a:defRPr>
            </a:lvl3pPr>
            <a:lvl4pPr marL="1600200" indent="-228600" eaLnBrk="0" hangingPunct="0">
              <a:spcBef>
                <a:spcPct val="20000"/>
              </a:spcBef>
              <a:buClr>
                <a:srgbClr val="87706B"/>
              </a:buClr>
              <a:buFont typeface="Wingdings" panose="05000000000000000000" pitchFamily="2" charset="2"/>
              <a:buChar char="§"/>
              <a:defRPr sz="1400">
                <a:solidFill>
                  <a:schemeClr val="tx2"/>
                </a:solidFill>
                <a:latin typeface="Franklin Gothic Book" panose="020B0503020102020204" pitchFamily="34" charset="0"/>
              </a:defRPr>
            </a:lvl4pPr>
            <a:lvl5pPr marL="2057400" indent="-228600" eaLnBrk="0" hangingPunct="0">
              <a:spcBef>
                <a:spcPct val="20000"/>
              </a:spcBef>
              <a:buClr>
                <a:srgbClr val="6F777D"/>
              </a:buClr>
              <a:buFont typeface="Wingdings" panose="05000000000000000000" pitchFamily="2" charset="2"/>
              <a:buChar char="§"/>
              <a:defRPr sz="13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9pPr>
          </a:lstStyle>
          <a:p>
            <a:pPr algn="r" eaLnBrk="1" hangingPunct="1">
              <a:spcBef>
                <a:spcPct val="0"/>
              </a:spcBef>
              <a:buClrTx/>
              <a:buFontTx/>
              <a:buNone/>
            </a:pPr>
            <a:r>
              <a:rPr lang="en-US" altLang="en-US" sz="1296" dirty="0">
                <a:solidFill>
                  <a:srgbClr val="263746"/>
                </a:solidFill>
                <a:latin typeface="Franklin Gothic Medium" panose="020B0603020102020204" pitchFamily="34" charset="0"/>
              </a:rPr>
              <a:t>735 Riverside Dr. / Jackson, MS / 601.718.4642 / mshomecorp.com</a:t>
            </a:r>
          </a:p>
        </p:txBody>
      </p:sp>
      <p:sp>
        <p:nvSpPr>
          <p:cNvPr id="12" name="Rectangle 11"/>
          <p:cNvSpPr/>
          <p:nvPr/>
        </p:nvSpPr>
        <p:spPr>
          <a:xfrm>
            <a:off x="1538371" y="7174477"/>
            <a:ext cx="5079565" cy="48502"/>
          </a:xfrm>
          <a:prstGeom prst="rect">
            <a:avLst/>
          </a:prstGeom>
          <a:solidFill>
            <a:srgbClr val="3E49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6" dirty="0"/>
          </a:p>
        </p:txBody>
      </p:sp>
      <p:pic>
        <p:nvPicPr>
          <p:cNvPr id="13319"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9769" y="3076253"/>
            <a:ext cx="1624108" cy="108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822" y="3076253"/>
            <a:ext cx="1624108" cy="108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9627" y="3076253"/>
            <a:ext cx="1631458" cy="108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359" y="3076253"/>
            <a:ext cx="1447734" cy="108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1628" y="3076253"/>
            <a:ext cx="1627048" cy="108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 descr="N:\FORMS\HUD Hou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6144421"/>
            <a:ext cx="410069" cy="43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white logo with a house on a black background&#10;&#10;Description automatically generated">
            <a:extLst>
              <a:ext uri="{FF2B5EF4-FFF2-40B4-BE49-F238E27FC236}">
                <a16:creationId xmlns:a16="http://schemas.microsoft.com/office/drawing/2014/main" id="{F49D23A1-6A3E-5CBA-6A95-96DE88F967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2765" y="-61722"/>
            <a:ext cx="1638300" cy="826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2D4B43-EF2F-2C3C-6B42-6B0B161A5BE1}"/>
              </a:ext>
            </a:extLst>
          </p:cNvPr>
          <p:cNvSpPr txBox="1"/>
          <p:nvPr/>
        </p:nvSpPr>
        <p:spPr>
          <a:xfrm>
            <a:off x="857250" y="1676400"/>
            <a:ext cx="2857500" cy="3505200"/>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3500" b="1" i="0" kern="1200" dirty="0">
              <a:solidFill>
                <a:schemeClr val="tx1"/>
              </a:solidFill>
              <a:latin typeface="+mj-lt"/>
              <a:ea typeface="+mj-ea"/>
              <a:cs typeface="+mj-cs"/>
            </a:endParaRPr>
          </a:p>
          <a:p>
            <a:pPr>
              <a:lnSpc>
                <a:spcPct val="90000"/>
              </a:lnSpc>
              <a:spcBef>
                <a:spcPct val="0"/>
              </a:spcBef>
              <a:spcAft>
                <a:spcPts val="600"/>
              </a:spcAft>
            </a:pPr>
            <a:endParaRPr lang="en-US" sz="3500" b="1" kern="1200" dirty="0">
              <a:solidFill>
                <a:schemeClr val="tx1"/>
              </a:solidFill>
              <a:latin typeface="+mj-lt"/>
              <a:ea typeface="+mj-ea"/>
              <a:cs typeface="+mj-cs"/>
            </a:endParaRPr>
          </a:p>
          <a:p>
            <a:pPr>
              <a:lnSpc>
                <a:spcPct val="90000"/>
              </a:lnSpc>
              <a:spcBef>
                <a:spcPct val="0"/>
              </a:spcBef>
              <a:spcAft>
                <a:spcPts val="600"/>
              </a:spcAft>
            </a:pPr>
            <a:r>
              <a:rPr lang="en-US" sz="3500" b="1" i="0" kern="1200" dirty="0">
                <a:solidFill>
                  <a:schemeClr val="tx1"/>
                </a:solidFill>
                <a:latin typeface="+mj-lt"/>
                <a:ea typeface="+mj-ea"/>
                <a:cs typeface="+mj-cs"/>
              </a:rPr>
              <a:t>HOUSING TRUST FUND PROGRAM</a:t>
            </a:r>
            <a:endParaRPr lang="en-US" sz="35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50D0337F-88AA-EDE1-50A2-D6C74DCF6CF3}"/>
              </a:ext>
            </a:extLst>
          </p:cNvPr>
          <p:cNvSpPr txBox="1"/>
          <p:nvPr/>
        </p:nvSpPr>
        <p:spPr>
          <a:xfrm>
            <a:off x="3886203" y="1676400"/>
            <a:ext cx="4229097" cy="3505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lIns="91440" tIns="45720" rIns="91440" bIns="45720" numCol="1" spcCol="1270" rtlCol="0" anchorCtr="0">
            <a:normAutofit/>
          </a:bodyPr>
          <a:lstStyle/>
          <a:p>
            <a:pPr marL="0" lvl="0" indent="-228600">
              <a:lnSpc>
                <a:spcPct val="90000"/>
              </a:lnSpc>
              <a:spcBef>
                <a:spcPct val="0"/>
              </a:spcBef>
              <a:spcAft>
                <a:spcPct val="35000"/>
              </a:spcAft>
              <a:buFont typeface="Arial" panose="020B0604020202020204" pitchFamily="34" charset="0"/>
              <a:buChar char="•"/>
            </a:pPr>
            <a:r>
              <a:rPr lang="en-US" sz="1600" b="0" i="0" dirty="0">
                <a:solidFill>
                  <a:schemeClr val="tx1">
                    <a:alpha val="55000"/>
                  </a:schemeClr>
                </a:solidFill>
                <a:effectLst/>
              </a:rPr>
              <a:t>Funding is designated for the production, preservation, rehabilitation, or operation of rental housing.  HTF will address the affordable rental housing needs for extremely low (30 % of AMI) and very low-income (50% AMI) households, while giving priority to projects that address critical housing needs with an emphasis on the prevention, reduction, and expansion of  permanent housing opportunities for persons experiencing homelessness and persons with serious mental illness.</a:t>
            </a:r>
          </a:p>
          <a:p>
            <a:pPr marL="0" lvl="0" indent="-228600">
              <a:lnSpc>
                <a:spcPct val="90000"/>
              </a:lnSpc>
              <a:spcBef>
                <a:spcPct val="0"/>
              </a:spcBef>
              <a:spcAft>
                <a:spcPct val="35000"/>
              </a:spcAft>
              <a:buFont typeface="Arial" panose="020B0604020202020204" pitchFamily="34" charset="0"/>
              <a:buChar char="•"/>
            </a:pPr>
            <a:endParaRPr lang="en-US" sz="1600" b="0" i="0" dirty="0">
              <a:solidFill>
                <a:schemeClr val="tx1">
                  <a:alpha val="55000"/>
                </a:schemeClr>
              </a:solidFill>
              <a:effectLst/>
            </a:endParaRPr>
          </a:p>
          <a:p>
            <a:pPr marL="0" lvl="0" indent="-228600">
              <a:lnSpc>
                <a:spcPct val="90000"/>
              </a:lnSpc>
              <a:spcBef>
                <a:spcPct val="0"/>
              </a:spcBef>
              <a:spcAft>
                <a:spcPct val="35000"/>
              </a:spcAft>
              <a:buFont typeface="Arial" panose="020B0604020202020204" pitchFamily="34" charset="0"/>
              <a:buChar char="•"/>
            </a:pPr>
            <a:r>
              <a:rPr lang="en-US" sz="1600" b="0" i="0" dirty="0">
                <a:solidFill>
                  <a:schemeClr val="tx1">
                    <a:alpha val="55000"/>
                  </a:schemeClr>
                </a:solidFill>
                <a:effectLst/>
              </a:rPr>
              <a:t>Eligible project types are multi-family and single-family rental housing.</a:t>
            </a:r>
            <a:endParaRPr lang="en-US" sz="1600" dirty="0">
              <a:solidFill>
                <a:schemeClr val="tx1">
                  <a:alpha val="55000"/>
                </a:schemeClr>
              </a:solidFill>
            </a:endParaRPr>
          </a:p>
          <a:p>
            <a:pPr marL="0" lvl="0" indent="-228600">
              <a:lnSpc>
                <a:spcPct val="90000"/>
              </a:lnSpc>
              <a:spcBef>
                <a:spcPct val="0"/>
              </a:spcBef>
              <a:spcAft>
                <a:spcPct val="35000"/>
              </a:spcAft>
              <a:buFont typeface="Arial" panose="020B0604020202020204" pitchFamily="34" charset="0"/>
              <a:buChar char="•"/>
            </a:pPr>
            <a:endParaRPr lang="en-US" sz="1600" dirty="0">
              <a:solidFill>
                <a:schemeClr val="tx1">
                  <a:alpha val="55000"/>
                </a:schemeClr>
              </a:solidFill>
            </a:endParaRPr>
          </a:p>
        </p:txBody>
      </p:sp>
    </p:spTree>
    <p:extLst>
      <p:ext uri="{BB962C8B-B14F-4D97-AF65-F5344CB8AC3E}">
        <p14:creationId xmlns:p14="http://schemas.microsoft.com/office/powerpoint/2010/main" val="220132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3" name="Content Placeholder 6">
            <a:extLst>
              <a:ext uri="{FF2B5EF4-FFF2-40B4-BE49-F238E27FC236}">
                <a16:creationId xmlns:a16="http://schemas.microsoft.com/office/drawing/2014/main" id="{1EE6D5C4-E59B-902B-BD87-A2528FCFACD6}"/>
              </a:ext>
            </a:extLst>
          </p:cNvPr>
          <p:cNvGraphicFramePr/>
          <p:nvPr>
            <p:extLst>
              <p:ext uri="{D42A27DB-BD31-4B8C-83A1-F6EECF244321}">
                <p14:modId xmlns:p14="http://schemas.microsoft.com/office/powerpoint/2010/main" val="3207871090"/>
              </p:ext>
            </p:extLst>
          </p:nvPr>
        </p:nvGraphicFramePr>
        <p:xfrm>
          <a:off x="914400" y="1357813"/>
          <a:ext cx="78867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0D0337F-88AA-EDE1-50A2-D6C74DCF6CF3}"/>
              </a:ext>
            </a:extLst>
          </p:cNvPr>
          <p:cNvSpPr txBox="1"/>
          <p:nvPr/>
        </p:nvSpPr>
        <p:spPr>
          <a:xfrm>
            <a:off x="1296457" y="1060336"/>
            <a:ext cx="6399743" cy="4036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2419" tIns="192065" rIns="122419" bIns="192065" numCol="1" spcCol="1270" anchor="ctr" anchorCtr="0">
            <a:noAutofit/>
          </a:bodyPr>
          <a:lstStyle/>
          <a:p>
            <a:pPr marL="0" lvl="0" indent="0" algn="l" defTabSz="755650">
              <a:lnSpc>
                <a:spcPct val="90000"/>
              </a:lnSpc>
              <a:spcBef>
                <a:spcPct val="0"/>
              </a:spcBef>
              <a:spcAft>
                <a:spcPct val="35000"/>
              </a:spcAft>
              <a:buNone/>
            </a:pPr>
            <a:endParaRPr lang="en-US" sz="1700" kern="1200" dirty="0"/>
          </a:p>
        </p:txBody>
      </p:sp>
      <p:sp>
        <p:nvSpPr>
          <p:cNvPr id="6" name="TextBox 5">
            <a:extLst>
              <a:ext uri="{FF2B5EF4-FFF2-40B4-BE49-F238E27FC236}">
                <a16:creationId xmlns:a16="http://schemas.microsoft.com/office/drawing/2014/main" id="{012D4B43-EF2F-2C3C-6B42-6B0B161A5BE1}"/>
              </a:ext>
            </a:extLst>
          </p:cNvPr>
          <p:cNvSpPr txBox="1"/>
          <p:nvPr/>
        </p:nvSpPr>
        <p:spPr>
          <a:xfrm>
            <a:off x="1986914" y="319738"/>
            <a:ext cx="5831432" cy="1015663"/>
          </a:xfrm>
          <a:prstGeom prst="rect">
            <a:avLst/>
          </a:prstGeom>
          <a:noFill/>
        </p:spPr>
        <p:txBody>
          <a:bodyPr wrap="square">
            <a:spAutoFit/>
          </a:bodyPr>
          <a:lstStyle/>
          <a:p>
            <a:pPr algn="ctr"/>
            <a:endParaRPr lang="en-US" sz="1800" b="1" i="0" dirty="0">
              <a:solidFill>
                <a:srgbClr val="FFFFFF"/>
              </a:solidFill>
              <a:latin typeface="Arial"/>
              <a:ea typeface="+mj-ea"/>
              <a:cs typeface="Arial"/>
            </a:endParaRPr>
          </a:p>
          <a:p>
            <a:pPr algn="ctr"/>
            <a:endParaRPr lang="en-US" b="1" dirty="0">
              <a:solidFill>
                <a:srgbClr val="FFFFFF"/>
              </a:solidFill>
              <a:latin typeface="Arial"/>
              <a:ea typeface="+mj-ea"/>
              <a:cs typeface="Arial"/>
            </a:endParaRPr>
          </a:p>
          <a:p>
            <a:pPr algn="ctr"/>
            <a:r>
              <a:rPr lang="en-US" sz="2400" b="1" i="0" dirty="0">
                <a:solidFill>
                  <a:srgbClr val="FFFFFF"/>
                </a:solidFill>
                <a:latin typeface="Arial"/>
                <a:ea typeface="+mj-ea"/>
                <a:cs typeface="Arial"/>
              </a:rPr>
              <a:t>Grant Management Housing Strategies</a:t>
            </a:r>
            <a:endParaRPr lang="en-US" sz="2400" dirty="0"/>
          </a:p>
        </p:txBody>
      </p:sp>
    </p:spTree>
    <p:extLst>
      <p:ext uri="{BB962C8B-B14F-4D97-AF65-F5344CB8AC3E}">
        <p14:creationId xmlns:p14="http://schemas.microsoft.com/office/powerpoint/2010/main" val="13271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486F-5475-72C9-AF06-2BE203199C41}"/>
              </a:ext>
            </a:extLst>
          </p:cNvPr>
          <p:cNvSpPr>
            <a:spLocks noGrp="1"/>
          </p:cNvSpPr>
          <p:nvPr>
            <p:ph type="title"/>
          </p:nvPr>
        </p:nvSpPr>
        <p:spPr>
          <a:xfrm>
            <a:off x="1287272" y="1190586"/>
            <a:ext cx="6569455" cy="984885"/>
          </a:xfrm>
        </p:spPr>
        <p:txBody>
          <a:bodyPr/>
          <a:lstStyle/>
          <a:p>
            <a:r>
              <a:rPr lang="en-US" sz="3200" b="1" i="0" dirty="0">
                <a:solidFill>
                  <a:schemeClr val="tx1"/>
                </a:solidFill>
                <a:latin typeface="Arial"/>
                <a:ea typeface="+mj-ea"/>
                <a:cs typeface="Arial"/>
              </a:rPr>
              <a:t>Grant Management Funding </a:t>
            </a:r>
            <a:br>
              <a:rPr lang="en-US" sz="3200" dirty="0"/>
            </a:br>
            <a:endParaRPr lang="en-US" dirty="0"/>
          </a:p>
        </p:txBody>
      </p:sp>
      <p:graphicFrame>
        <p:nvGraphicFramePr>
          <p:cNvPr id="5" name="Content Placeholder 1">
            <a:extLst>
              <a:ext uri="{FF2B5EF4-FFF2-40B4-BE49-F238E27FC236}">
                <a16:creationId xmlns:a16="http://schemas.microsoft.com/office/drawing/2014/main" id="{096FB1CB-2F89-C229-C1D9-1A52034AC10C}"/>
              </a:ext>
            </a:extLst>
          </p:cNvPr>
          <p:cNvGraphicFramePr>
            <a:graphicFrameLocks noGrp="1"/>
          </p:cNvGraphicFramePr>
          <p:nvPr>
            <p:ph sz="half" idx="4294967295"/>
            <p:extLst>
              <p:ext uri="{D42A27DB-BD31-4B8C-83A1-F6EECF244321}">
                <p14:modId xmlns:p14="http://schemas.microsoft.com/office/powerpoint/2010/main" val="3812550048"/>
              </p:ext>
            </p:extLst>
          </p:nvPr>
        </p:nvGraphicFramePr>
        <p:xfrm>
          <a:off x="979114" y="1828800"/>
          <a:ext cx="8196262" cy="4192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92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0348" y="6146146"/>
            <a:ext cx="457175" cy="483081"/>
          </a:xfrm>
          <a:prstGeom prst="rect">
            <a:avLst/>
          </a:prstGeom>
          <a:blipFill>
            <a:blip r:embed="rId2" cstate="print"/>
            <a:stretch>
              <a:fillRect/>
            </a:stretch>
          </a:blipFill>
        </p:spPr>
        <p:txBody>
          <a:bodyPr wrap="square" lIns="0" tIns="0" rIns="0" bIns="0" rtlCol="0"/>
          <a:lstStyle/>
          <a:p>
            <a:endParaRPr sz="1666"/>
          </a:p>
        </p:txBody>
      </p:sp>
      <p:sp>
        <p:nvSpPr>
          <p:cNvPr id="3" name="object 3"/>
          <p:cNvSpPr/>
          <p:nvPr/>
        </p:nvSpPr>
        <p:spPr>
          <a:xfrm>
            <a:off x="152637" y="5943466"/>
            <a:ext cx="1092650" cy="853394"/>
          </a:xfrm>
          <a:prstGeom prst="rect">
            <a:avLst/>
          </a:prstGeom>
          <a:blipFill>
            <a:blip r:embed="rId3" cstate="print"/>
            <a:stretch>
              <a:fillRect/>
            </a:stretch>
          </a:blipFill>
        </p:spPr>
        <p:txBody>
          <a:bodyPr wrap="square" lIns="0" tIns="0" rIns="0" bIns="0" rtlCol="0"/>
          <a:lstStyle/>
          <a:p>
            <a:endParaRPr sz="1666"/>
          </a:p>
        </p:txBody>
      </p:sp>
      <p:graphicFrame>
        <p:nvGraphicFramePr>
          <p:cNvPr id="4" name="object 4"/>
          <p:cNvGraphicFramePr>
            <a:graphicFrameLocks noGrp="1"/>
          </p:cNvGraphicFramePr>
          <p:nvPr>
            <p:extLst>
              <p:ext uri="{D42A27DB-BD31-4B8C-83A1-F6EECF244321}">
                <p14:modId xmlns:p14="http://schemas.microsoft.com/office/powerpoint/2010/main" val="2893276308"/>
              </p:ext>
            </p:extLst>
          </p:nvPr>
        </p:nvGraphicFramePr>
        <p:xfrm>
          <a:off x="374875" y="469868"/>
          <a:ext cx="8381549" cy="4790937"/>
        </p:xfrm>
        <a:graphic>
          <a:graphicData uri="http://schemas.openxmlformats.org/drawingml/2006/table">
            <a:tbl>
              <a:tblPr firstRow="1" bandRow="1">
                <a:tableStyleId>{2D5ABB26-0587-4C30-8999-92F81FD0307C}</a:tableStyleId>
              </a:tblPr>
              <a:tblGrid>
                <a:gridCol w="1670833">
                  <a:extLst>
                    <a:ext uri="{9D8B030D-6E8A-4147-A177-3AD203B41FA5}">
                      <a16:colId xmlns:a16="http://schemas.microsoft.com/office/drawing/2014/main" val="20000"/>
                    </a:ext>
                  </a:extLst>
                </a:gridCol>
                <a:gridCol w="2963671">
                  <a:extLst>
                    <a:ext uri="{9D8B030D-6E8A-4147-A177-3AD203B41FA5}">
                      <a16:colId xmlns:a16="http://schemas.microsoft.com/office/drawing/2014/main" val="20001"/>
                    </a:ext>
                  </a:extLst>
                </a:gridCol>
                <a:gridCol w="3747045">
                  <a:extLst>
                    <a:ext uri="{9D8B030D-6E8A-4147-A177-3AD203B41FA5}">
                      <a16:colId xmlns:a16="http://schemas.microsoft.com/office/drawing/2014/main" val="20002"/>
                    </a:ext>
                  </a:extLst>
                </a:gridCol>
              </a:tblGrid>
              <a:tr h="926159">
                <a:tc>
                  <a:txBody>
                    <a:bodyPr/>
                    <a:lstStyle/>
                    <a:p>
                      <a:pPr marL="418465">
                        <a:lnSpc>
                          <a:spcPct val="100000"/>
                        </a:lnSpc>
                        <a:spcBef>
                          <a:spcPts val="10"/>
                        </a:spcBef>
                      </a:pPr>
                      <a:r>
                        <a:rPr sz="1800" dirty="0">
                          <a:solidFill>
                            <a:srgbClr val="FFFFFF"/>
                          </a:solidFill>
                          <a:latin typeface="Franklin Gothic Book"/>
                          <a:cs typeface="Franklin Gothic Book"/>
                        </a:rPr>
                        <a:t>Program</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13335" algn="ctr">
                        <a:lnSpc>
                          <a:spcPct val="100000"/>
                        </a:lnSpc>
                        <a:spcBef>
                          <a:spcPts val="10"/>
                        </a:spcBef>
                      </a:pPr>
                      <a:r>
                        <a:rPr sz="1800" spc="-5" dirty="0">
                          <a:solidFill>
                            <a:srgbClr val="FFFFFF"/>
                          </a:solidFill>
                          <a:latin typeface="Franklin Gothic Book"/>
                          <a:cs typeface="Franklin Gothic Book"/>
                        </a:rPr>
                        <a:t>Activities</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10795" algn="ctr">
                        <a:lnSpc>
                          <a:spcPct val="100000"/>
                        </a:lnSpc>
                        <a:spcBef>
                          <a:spcPts val="10"/>
                        </a:spcBef>
                      </a:pPr>
                      <a:r>
                        <a:rPr sz="1800" dirty="0">
                          <a:solidFill>
                            <a:srgbClr val="FFFFFF"/>
                          </a:solidFill>
                          <a:latin typeface="Franklin Gothic Book"/>
                          <a:cs typeface="Franklin Gothic Book"/>
                        </a:rPr>
                        <a:t>Proposed Allocation </a:t>
                      </a:r>
                      <a:r>
                        <a:rPr sz="1800" spc="5" dirty="0">
                          <a:solidFill>
                            <a:srgbClr val="FFFFFF"/>
                          </a:solidFill>
                          <a:latin typeface="Franklin Gothic Book"/>
                          <a:cs typeface="Franklin Gothic Book"/>
                        </a:rPr>
                        <a:t>of</a:t>
                      </a:r>
                      <a:r>
                        <a:rPr sz="1800" spc="-155" dirty="0">
                          <a:solidFill>
                            <a:srgbClr val="FFFFFF"/>
                          </a:solidFill>
                          <a:latin typeface="Franklin Gothic Book"/>
                          <a:cs typeface="Franklin Gothic Book"/>
                        </a:rPr>
                        <a:t> </a:t>
                      </a:r>
                      <a:r>
                        <a:rPr sz="1800" spc="-10" dirty="0">
                          <a:solidFill>
                            <a:srgbClr val="FFFFFF"/>
                          </a:solidFill>
                          <a:latin typeface="Franklin Gothic Book"/>
                          <a:cs typeface="Franklin Gothic Book"/>
                        </a:rPr>
                        <a:t>Funds</a:t>
                      </a:r>
                      <a:endParaRPr sz="1800" dirty="0">
                        <a:latin typeface="Franklin Gothic Book"/>
                        <a:cs typeface="Franklin Gothic Book"/>
                      </a:endParaRPr>
                    </a:p>
                    <a:p>
                      <a:pPr marL="139700" marR="120650" algn="ctr">
                        <a:lnSpc>
                          <a:spcPct val="114999"/>
                        </a:lnSpc>
                      </a:pPr>
                      <a:r>
                        <a:rPr sz="1800" spc="-5" dirty="0">
                          <a:solidFill>
                            <a:srgbClr val="FFFFFF"/>
                          </a:solidFill>
                          <a:latin typeface="Franklin Gothic Book"/>
                          <a:cs typeface="Franklin Gothic Book"/>
                        </a:rPr>
                        <a:t>estimate </a:t>
                      </a:r>
                      <a:r>
                        <a:rPr sz="1800" dirty="0">
                          <a:solidFill>
                            <a:srgbClr val="FFFFFF"/>
                          </a:solidFill>
                          <a:latin typeface="Franklin Gothic Book"/>
                          <a:cs typeface="Franklin Gothic Book"/>
                        </a:rPr>
                        <a:t>based </a:t>
                      </a:r>
                      <a:r>
                        <a:rPr sz="1800" spc="5" dirty="0">
                          <a:solidFill>
                            <a:srgbClr val="FFFFFF"/>
                          </a:solidFill>
                          <a:latin typeface="Franklin Gothic Book"/>
                          <a:cs typeface="Franklin Gothic Book"/>
                        </a:rPr>
                        <a:t>on </a:t>
                      </a:r>
                      <a:r>
                        <a:rPr lang="en-US" sz="1800" dirty="0">
                          <a:solidFill>
                            <a:srgbClr val="FFFFFF"/>
                          </a:solidFill>
                          <a:latin typeface="Franklin Gothic Book"/>
                          <a:cs typeface="Franklin Gothic Book"/>
                        </a:rPr>
                        <a:t>the $11,197,626</a:t>
                      </a:r>
                      <a:r>
                        <a:rPr sz="1800" spc="-145" dirty="0">
                          <a:solidFill>
                            <a:srgbClr val="FFFFFF"/>
                          </a:solidFill>
                          <a:latin typeface="Franklin Gothic Book"/>
                          <a:cs typeface="Franklin Gothic Book"/>
                        </a:rPr>
                        <a:t> </a:t>
                      </a:r>
                      <a:r>
                        <a:rPr sz="1800" dirty="0">
                          <a:solidFill>
                            <a:srgbClr val="FFFFFF"/>
                          </a:solidFill>
                          <a:latin typeface="Franklin Gothic Book"/>
                          <a:cs typeface="Franklin Gothic Book"/>
                        </a:rPr>
                        <a:t>received  in</a:t>
                      </a:r>
                      <a:r>
                        <a:rPr sz="1800" spc="-110" dirty="0">
                          <a:solidFill>
                            <a:srgbClr val="FFFFFF"/>
                          </a:solidFill>
                          <a:latin typeface="Franklin Gothic Book"/>
                          <a:cs typeface="Franklin Gothic Book"/>
                        </a:rPr>
                        <a:t> </a:t>
                      </a:r>
                      <a:r>
                        <a:rPr sz="1800" spc="10" dirty="0">
                          <a:solidFill>
                            <a:srgbClr val="FFFFFF"/>
                          </a:solidFill>
                          <a:latin typeface="Franklin Gothic Book"/>
                          <a:cs typeface="Franklin Gothic Book"/>
                        </a:rPr>
                        <a:t>202</a:t>
                      </a:r>
                      <a:r>
                        <a:rPr lang="en-US" sz="1800" spc="10" dirty="0">
                          <a:solidFill>
                            <a:srgbClr val="FFFFFF"/>
                          </a:solidFill>
                          <a:latin typeface="Franklin Gothic Book"/>
                          <a:cs typeface="Franklin Gothic Book"/>
                        </a:rPr>
                        <a:t>3-</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10000"/>
                  </a:ext>
                </a:extLst>
              </a:tr>
              <a:tr h="547398">
                <a:tc>
                  <a:txBody>
                    <a:bodyPr/>
                    <a:lstStyle/>
                    <a:p>
                      <a:pPr algn="ctr"/>
                      <a:r>
                        <a:rPr lang="en-US" sz="2000" dirty="0">
                          <a:solidFill>
                            <a:schemeClr val="bg2"/>
                          </a:solidFill>
                          <a:latin typeface="Franklin Gothic Book"/>
                          <a:cs typeface="Franklin Gothic Book"/>
                        </a:rPr>
                        <a:t>HOME</a:t>
                      </a:r>
                      <a:endParaRPr sz="2000" dirty="0">
                        <a:solidFill>
                          <a:schemeClr val="bg2"/>
                        </a:solidFill>
                        <a:latin typeface="Franklin Gothic Book"/>
                        <a:cs typeface="Franklin Gothic Book"/>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008A43"/>
                    </a:solidFill>
                  </a:tcPr>
                </a:tc>
                <a:tc>
                  <a:txBody>
                    <a:bodyPr/>
                    <a:lstStyle/>
                    <a:p>
                      <a:pPr algn="ctr"/>
                      <a:r>
                        <a:rPr lang="en-US" sz="1800" dirty="0">
                          <a:latin typeface="Franklin Gothic Book"/>
                          <a:cs typeface="Franklin Gothic Book"/>
                        </a:rPr>
                        <a:t>Rental</a:t>
                      </a:r>
                      <a:endParaRPr sz="18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CBDACF"/>
                    </a:solidFill>
                  </a:tcPr>
                </a:tc>
                <a:tc>
                  <a:txBody>
                    <a:bodyPr/>
                    <a:lstStyle/>
                    <a:p>
                      <a:pPr algn="r"/>
                      <a:r>
                        <a:rPr lang="en-US" sz="1900" dirty="0">
                          <a:latin typeface="Franklin Gothic Book"/>
                          <a:cs typeface="Franklin Gothic Book"/>
                        </a:rPr>
                        <a:t>$5,016,184</a:t>
                      </a:r>
                      <a:endParaRPr sz="19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CBDACF"/>
                    </a:solidFill>
                  </a:tcPr>
                </a:tc>
                <a:extLst>
                  <a:ext uri="{0D108BD9-81ED-4DB2-BD59-A6C34878D82A}">
                    <a16:rowId xmlns:a16="http://schemas.microsoft.com/office/drawing/2014/main" val="10004"/>
                  </a:ext>
                </a:extLst>
              </a:tr>
              <a:tr h="565666">
                <a:tc>
                  <a:txBody>
                    <a:bodyPr/>
                    <a:lstStyle/>
                    <a:p>
                      <a:pPr algn="ctr">
                        <a:lnSpc>
                          <a:spcPct val="100000"/>
                        </a:lnSpc>
                        <a:spcBef>
                          <a:spcPts val="25"/>
                        </a:spcBef>
                      </a:pPr>
                      <a:endParaRPr sz="2000" dirty="0">
                        <a:latin typeface="Franklin Gothic Book"/>
                        <a:cs typeface="Franklin Gothic Book"/>
                      </a:endParaRPr>
                    </a:p>
                  </a:txBody>
                  <a:tcPr marL="0" marR="0" marT="317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008A43"/>
                    </a:solidFill>
                  </a:tcPr>
                </a:tc>
                <a:tc>
                  <a:txBody>
                    <a:bodyPr/>
                    <a:lstStyle/>
                    <a:p>
                      <a:pPr marL="0" marR="0" lvl="0" indent="0" algn="ctr" defTabSz="914388" rtl="0" eaLnBrk="1" fontAlgn="auto" latinLnBrk="0" hangingPunct="1">
                        <a:lnSpc>
                          <a:spcPct val="100000"/>
                        </a:lnSpc>
                        <a:spcBef>
                          <a:spcPts val="10"/>
                        </a:spcBef>
                        <a:spcAft>
                          <a:spcPts val="0"/>
                        </a:spcAft>
                        <a:buClrTx/>
                        <a:buSzTx/>
                        <a:buFontTx/>
                        <a:buNone/>
                        <a:tabLst/>
                        <a:defRPr/>
                      </a:pPr>
                      <a:r>
                        <a:rPr lang="en-US" sz="1900" spc="-5" dirty="0">
                          <a:latin typeface="+mn-lt"/>
                          <a:cs typeface="Franklin Gothic Book"/>
                        </a:rPr>
                        <a:t>Homeowner Rehabilitation</a:t>
                      </a:r>
                      <a:endParaRPr lang="en-US" sz="1900" dirty="0">
                        <a:latin typeface="+mn-lt"/>
                        <a:cs typeface="Franklin Gothic Book"/>
                      </a:endParaRPr>
                    </a:p>
                    <a:p>
                      <a:pPr algn="ctr">
                        <a:lnSpc>
                          <a:spcPct val="100000"/>
                        </a:lnSpc>
                        <a:spcBef>
                          <a:spcPts val="10"/>
                        </a:spcBef>
                      </a:pPr>
                      <a:endParaRPr sz="1900" dirty="0">
                        <a:latin typeface="Franklin Gothic Book"/>
                        <a:cs typeface="Franklin Gothic Book"/>
                      </a:endParaRPr>
                    </a:p>
                  </a:txBody>
                  <a:tcPr marL="0" marR="0" marT="12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7EDE9"/>
                    </a:solidFill>
                  </a:tcPr>
                </a:tc>
                <a:tc>
                  <a:txBody>
                    <a:bodyPr/>
                    <a:lstStyle/>
                    <a:p>
                      <a:pPr marR="53975" algn="r">
                        <a:lnSpc>
                          <a:spcPct val="100000"/>
                        </a:lnSpc>
                        <a:spcBef>
                          <a:spcPts val="25"/>
                        </a:spcBef>
                      </a:pPr>
                      <a:r>
                        <a:rPr lang="en-US" sz="1900" dirty="0">
                          <a:latin typeface="Franklin Gothic Book"/>
                          <a:cs typeface="Franklin Gothic Book"/>
                        </a:rPr>
                        <a:t>$3,000,000</a:t>
                      </a:r>
                      <a:endParaRPr sz="1900" dirty="0">
                        <a:latin typeface="Franklin Gothic Book"/>
                        <a:cs typeface="Franklin Gothic Book"/>
                      </a:endParaRPr>
                    </a:p>
                  </a:txBody>
                  <a:tcPr marL="0" marR="0" marT="317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7EDE9"/>
                    </a:solidFill>
                  </a:tcPr>
                </a:tc>
                <a:extLst>
                  <a:ext uri="{0D108BD9-81ED-4DB2-BD59-A6C34878D82A}">
                    <a16:rowId xmlns:a16="http://schemas.microsoft.com/office/drawing/2014/main" val="199366148"/>
                  </a:ext>
                </a:extLst>
              </a:tr>
              <a:tr h="547398">
                <a:tc>
                  <a:txBody>
                    <a:bodyPr/>
                    <a:lstStyle/>
                    <a:p>
                      <a:pPr algn="ctr">
                        <a:lnSpc>
                          <a:spcPct val="100000"/>
                        </a:lnSpc>
                        <a:spcBef>
                          <a:spcPts val="25"/>
                        </a:spcBef>
                      </a:pP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10"/>
                        </a:spcBef>
                      </a:pPr>
                      <a:r>
                        <a:rPr lang="en-US" sz="1900" dirty="0">
                          <a:latin typeface="Franklin Gothic Book"/>
                          <a:cs typeface="Franklin Gothic Book"/>
                        </a:rPr>
                        <a:t>Disaster Recovery</a:t>
                      </a:r>
                      <a:endParaRPr sz="19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3975" algn="r">
                        <a:lnSpc>
                          <a:spcPct val="100000"/>
                        </a:lnSpc>
                        <a:spcBef>
                          <a:spcPts val="25"/>
                        </a:spcBef>
                      </a:pPr>
                      <a:r>
                        <a:rPr lang="en-US" sz="1900" dirty="0">
                          <a:latin typeface="Franklin Gothic Book"/>
                          <a:cs typeface="Franklin Gothic Book"/>
                        </a:rPr>
                        <a:t>$300,000</a:t>
                      </a:r>
                      <a:endParaRPr sz="19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5"/>
                  </a:ext>
                </a:extLst>
              </a:tr>
              <a:tr h="547398">
                <a:tc>
                  <a:txBody>
                    <a:bodyPr/>
                    <a:lstStyle/>
                    <a:p>
                      <a:endParaRPr sz="2000" dirty="0">
                        <a:latin typeface="Franklin Gothic Book"/>
                        <a:cs typeface="Franklin Gothic Book"/>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008A43"/>
                    </a:solidFill>
                  </a:tcPr>
                </a:tc>
                <a:tc>
                  <a:txBody>
                    <a:bodyPr/>
                    <a:lstStyle/>
                    <a:p>
                      <a:pPr algn="ctr">
                        <a:lnSpc>
                          <a:spcPct val="100000"/>
                        </a:lnSpc>
                        <a:spcBef>
                          <a:spcPts val="25"/>
                        </a:spcBef>
                      </a:pPr>
                      <a:r>
                        <a:rPr lang="en-US" sz="1900" dirty="0">
                          <a:latin typeface="Franklin Gothic Book"/>
                          <a:cs typeface="Franklin Gothic Book"/>
                        </a:rPr>
                        <a:t>CHDO Set-Aside</a:t>
                      </a:r>
                      <a:endParaRPr sz="1900" dirty="0">
                        <a:latin typeface="Franklin Gothic Book"/>
                        <a:cs typeface="Franklin Gothic Book"/>
                      </a:endParaRPr>
                    </a:p>
                  </a:txBody>
                  <a:tcPr marL="0" marR="0" marT="31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CBDACF"/>
                    </a:solidFill>
                  </a:tcPr>
                </a:tc>
                <a:tc>
                  <a:txBody>
                    <a:bodyPr/>
                    <a:lstStyle/>
                    <a:p>
                      <a:pPr marR="53975" algn="r">
                        <a:lnSpc>
                          <a:spcPct val="100000"/>
                        </a:lnSpc>
                        <a:spcBef>
                          <a:spcPts val="25"/>
                        </a:spcBef>
                      </a:pPr>
                      <a:r>
                        <a:rPr lang="en-US" sz="1900" dirty="0">
                          <a:latin typeface="Franklin Gothic Book"/>
                          <a:cs typeface="Franklin Gothic Book"/>
                        </a:rPr>
                        <a:t>$1,511,679</a:t>
                      </a:r>
                      <a:endParaRPr sz="1900" dirty="0">
                        <a:latin typeface="Franklin Gothic Book"/>
                        <a:cs typeface="Franklin Gothic Book"/>
                      </a:endParaRPr>
                    </a:p>
                  </a:txBody>
                  <a:tcPr marL="0" marR="0" marT="317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390885407"/>
                  </a:ext>
                </a:extLst>
              </a:tr>
              <a:tr h="547398">
                <a:tc>
                  <a:txBody>
                    <a:bodyPr/>
                    <a:lstStyle/>
                    <a:p>
                      <a:endParaRPr sz="2000" dirty="0">
                        <a:latin typeface="Franklin Gothic Book"/>
                        <a:cs typeface="Franklin Gothic Book"/>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008A43"/>
                    </a:solidFill>
                  </a:tcPr>
                </a:tc>
                <a:tc>
                  <a:txBody>
                    <a:bodyPr/>
                    <a:lstStyle/>
                    <a:p>
                      <a:pPr algn="ctr">
                        <a:lnSpc>
                          <a:spcPct val="100000"/>
                        </a:lnSpc>
                        <a:spcBef>
                          <a:spcPts val="25"/>
                        </a:spcBef>
                      </a:pPr>
                      <a:r>
                        <a:rPr lang="en-US" sz="1900" spc="-5" dirty="0">
                          <a:latin typeface="Franklin Gothic Book"/>
                          <a:cs typeface="Franklin Gothic Book"/>
                        </a:rPr>
                        <a:t>Homebuyer Assistance</a:t>
                      </a:r>
                      <a:endParaRPr sz="1900" dirty="0">
                        <a:latin typeface="Franklin Gothic Book"/>
                        <a:cs typeface="Franklin Gothic Book"/>
                      </a:endParaRPr>
                    </a:p>
                  </a:txBody>
                  <a:tcPr marL="0" marR="0" marT="31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BDACF"/>
                    </a:solidFill>
                  </a:tcPr>
                </a:tc>
                <a:tc>
                  <a:txBody>
                    <a:bodyPr/>
                    <a:lstStyle/>
                    <a:p>
                      <a:pPr marR="53975" algn="r">
                        <a:lnSpc>
                          <a:spcPct val="100000"/>
                        </a:lnSpc>
                        <a:spcBef>
                          <a:spcPts val="25"/>
                        </a:spcBef>
                      </a:pPr>
                      <a:r>
                        <a:rPr lang="en-US" sz="1900" dirty="0">
                          <a:latin typeface="Franklin Gothic Book"/>
                          <a:cs typeface="Franklin Gothic Book"/>
                        </a:rPr>
                        <a:t>$250,000</a:t>
                      </a:r>
                      <a:endParaRPr sz="1900" dirty="0">
                        <a:latin typeface="Franklin Gothic Book"/>
                        <a:cs typeface="Franklin Gothic Book"/>
                      </a:endParaRPr>
                    </a:p>
                  </a:txBody>
                  <a:tcPr marL="0" marR="0" marT="317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BDACF"/>
                    </a:solidFill>
                  </a:tcPr>
                </a:tc>
                <a:extLst>
                  <a:ext uri="{0D108BD9-81ED-4DB2-BD59-A6C34878D82A}">
                    <a16:rowId xmlns:a16="http://schemas.microsoft.com/office/drawing/2014/main" val="10006"/>
                  </a:ext>
                </a:extLst>
              </a:tr>
              <a:tr h="547398">
                <a:tc>
                  <a:txBody>
                    <a:bodyPr/>
                    <a:lstStyle/>
                    <a:p>
                      <a:pPr marL="61594">
                        <a:lnSpc>
                          <a:spcPct val="100000"/>
                        </a:lnSpc>
                        <a:spcBef>
                          <a:spcPts val="25"/>
                        </a:spcBef>
                      </a:pPr>
                      <a:endParaRPr sz="2000" dirty="0">
                        <a:latin typeface="Franklin Gothic Book"/>
                        <a:cs typeface="Franklin Gothic Book"/>
                      </a:endParaRPr>
                    </a:p>
                  </a:txBody>
                  <a:tcPr marL="0" marR="0" marT="317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008A43"/>
                    </a:solidFill>
                  </a:tcPr>
                </a:tc>
                <a:tc>
                  <a:txBody>
                    <a:bodyPr/>
                    <a:lstStyle/>
                    <a:p>
                      <a:pPr algn="ctr"/>
                      <a:r>
                        <a:rPr lang="en-US" sz="1900" dirty="0">
                          <a:latin typeface="Franklin Gothic Book"/>
                          <a:cs typeface="Franklin Gothic Book"/>
                        </a:rPr>
                        <a:t>State Administration</a:t>
                      </a:r>
                      <a:endParaRPr sz="19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7EDE9"/>
                    </a:solidFill>
                  </a:tcPr>
                </a:tc>
                <a:tc>
                  <a:txBody>
                    <a:bodyPr/>
                    <a:lstStyle/>
                    <a:p>
                      <a:pPr marR="53975" algn="r">
                        <a:lnSpc>
                          <a:spcPct val="100000"/>
                        </a:lnSpc>
                        <a:spcBef>
                          <a:spcPts val="25"/>
                        </a:spcBef>
                      </a:pPr>
                      <a:r>
                        <a:rPr lang="en-US" sz="1900" dirty="0">
                          <a:latin typeface="Franklin Gothic Book"/>
                          <a:cs typeface="Franklin Gothic Book"/>
                        </a:rPr>
                        <a:t>$1,119,763</a:t>
                      </a:r>
                      <a:endParaRPr sz="1900" dirty="0">
                        <a:latin typeface="Franklin Gothic Book"/>
                        <a:cs typeface="Franklin Gothic Book"/>
                      </a:endParaRPr>
                    </a:p>
                  </a:txBody>
                  <a:tcPr marL="0" marR="0" marT="317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7EDE9"/>
                    </a:solidFill>
                  </a:tcPr>
                </a:tc>
                <a:extLst>
                  <a:ext uri="{0D108BD9-81ED-4DB2-BD59-A6C34878D82A}">
                    <a16:rowId xmlns:a16="http://schemas.microsoft.com/office/drawing/2014/main" val="2176116040"/>
                  </a:ext>
                </a:extLst>
              </a:tr>
              <a:tr h="547398">
                <a:tc>
                  <a:txBody>
                    <a:bodyPr/>
                    <a:lstStyle/>
                    <a:p>
                      <a:pPr marL="61594">
                        <a:lnSpc>
                          <a:spcPct val="100000"/>
                        </a:lnSpc>
                        <a:spcBef>
                          <a:spcPts val="25"/>
                        </a:spcBef>
                      </a:pPr>
                      <a:r>
                        <a:rPr sz="2000" spc="-40" dirty="0">
                          <a:solidFill>
                            <a:srgbClr val="FFFFFF"/>
                          </a:solidFill>
                          <a:latin typeface="Franklin Gothic Book"/>
                          <a:cs typeface="Franklin Gothic Book"/>
                        </a:rPr>
                        <a:t>TOTAL</a:t>
                      </a:r>
                      <a:r>
                        <a:rPr sz="2000" spc="-140" dirty="0">
                          <a:solidFill>
                            <a:srgbClr val="FFFFFF"/>
                          </a:solidFill>
                          <a:latin typeface="Franklin Gothic Book"/>
                          <a:cs typeface="Franklin Gothic Book"/>
                        </a:rPr>
                        <a:t> </a:t>
                      </a:r>
                      <a:r>
                        <a:rPr sz="2000" spc="5" dirty="0">
                          <a:solidFill>
                            <a:srgbClr val="FFFFFF"/>
                          </a:solidFill>
                          <a:latin typeface="Franklin Gothic Book"/>
                          <a:cs typeface="Franklin Gothic Book"/>
                        </a:rPr>
                        <a:t>H</a:t>
                      </a:r>
                      <a:r>
                        <a:rPr lang="en-US" sz="2000" spc="5" dirty="0">
                          <a:solidFill>
                            <a:srgbClr val="FFFFFF"/>
                          </a:solidFill>
                          <a:latin typeface="Franklin Gothic Book"/>
                          <a:cs typeface="Franklin Gothic Book"/>
                        </a:rPr>
                        <a:t>OME</a:t>
                      </a: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3975" algn="r">
                        <a:lnSpc>
                          <a:spcPct val="100000"/>
                        </a:lnSpc>
                        <a:spcBef>
                          <a:spcPts val="25"/>
                        </a:spcBef>
                      </a:pPr>
                      <a:r>
                        <a:rPr lang="en-US" sz="1900" dirty="0">
                          <a:latin typeface="Franklin Gothic Book"/>
                          <a:cs typeface="Franklin Gothic Book"/>
                        </a:rPr>
                        <a:t>100%</a:t>
                      </a:r>
                      <a:endParaRPr sz="19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0348" y="6146146"/>
            <a:ext cx="457175" cy="483081"/>
          </a:xfrm>
          <a:prstGeom prst="rect">
            <a:avLst/>
          </a:prstGeom>
          <a:blipFill>
            <a:blip r:embed="rId2" cstate="print"/>
            <a:stretch>
              <a:fillRect/>
            </a:stretch>
          </a:blipFill>
        </p:spPr>
        <p:txBody>
          <a:bodyPr wrap="square" lIns="0" tIns="0" rIns="0" bIns="0" rtlCol="0"/>
          <a:lstStyle/>
          <a:p>
            <a:endParaRPr sz="1666"/>
          </a:p>
        </p:txBody>
      </p:sp>
      <p:sp>
        <p:nvSpPr>
          <p:cNvPr id="3" name="object 3"/>
          <p:cNvSpPr/>
          <p:nvPr/>
        </p:nvSpPr>
        <p:spPr>
          <a:xfrm>
            <a:off x="152637" y="5943466"/>
            <a:ext cx="1092650" cy="853394"/>
          </a:xfrm>
          <a:prstGeom prst="rect">
            <a:avLst/>
          </a:prstGeom>
          <a:blipFill>
            <a:blip r:embed="rId3" cstate="print"/>
            <a:stretch>
              <a:fillRect/>
            </a:stretch>
          </a:blipFill>
        </p:spPr>
        <p:txBody>
          <a:bodyPr wrap="square" lIns="0" tIns="0" rIns="0" bIns="0" rtlCol="0"/>
          <a:lstStyle/>
          <a:p>
            <a:endParaRPr sz="1666"/>
          </a:p>
        </p:txBody>
      </p:sp>
      <p:graphicFrame>
        <p:nvGraphicFramePr>
          <p:cNvPr id="4" name="object 4"/>
          <p:cNvGraphicFramePr>
            <a:graphicFrameLocks noGrp="1"/>
          </p:cNvGraphicFramePr>
          <p:nvPr>
            <p:extLst>
              <p:ext uri="{D42A27DB-BD31-4B8C-83A1-F6EECF244321}">
                <p14:modId xmlns:p14="http://schemas.microsoft.com/office/powerpoint/2010/main" val="509932066"/>
              </p:ext>
            </p:extLst>
          </p:nvPr>
        </p:nvGraphicFramePr>
        <p:xfrm>
          <a:off x="381226" y="1453614"/>
          <a:ext cx="8381549" cy="2568353"/>
        </p:xfrm>
        <a:graphic>
          <a:graphicData uri="http://schemas.openxmlformats.org/drawingml/2006/table">
            <a:tbl>
              <a:tblPr firstRow="1" bandRow="1">
                <a:tableStyleId>{2D5ABB26-0587-4C30-8999-92F81FD0307C}</a:tableStyleId>
              </a:tblPr>
              <a:tblGrid>
                <a:gridCol w="1670833">
                  <a:extLst>
                    <a:ext uri="{9D8B030D-6E8A-4147-A177-3AD203B41FA5}">
                      <a16:colId xmlns:a16="http://schemas.microsoft.com/office/drawing/2014/main" val="20000"/>
                    </a:ext>
                  </a:extLst>
                </a:gridCol>
                <a:gridCol w="2963671">
                  <a:extLst>
                    <a:ext uri="{9D8B030D-6E8A-4147-A177-3AD203B41FA5}">
                      <a16:colId xmlns:a16="http://schemas.microsoft.com/office/drawing/2014/main" val="20001"/>
                    </a:ext>
                  </a:extLst>
                </a:gridCol>
                <a:gridCol w="3747045">
                  <a:extLst>
                    <a:ext uri="{9D8B030D-6E8A-4147-A177-3AD203B41FA5}">
                      <a16:colId xmlns:a16="http://schemas.microsoft.com/office/drawing/2014/main" val="20002"/>
                    </a:ext>
                  </a:extLst>
                </a:gridCol>
              </a:tblGrid>
              <a:tr h="926159">
                <a:tc>
                  <a:txBody>
                    <a:bodyPr/>
                    <a:lstStyle/>
                    <a:p>
                      <a:pPr marL="418465">
                        <a:lnSpc>
                          <a:spcPct val="100000"/>
                        </a:lnSpc>
                        <a:spcBef>
                          <a:spcPts val="10"/>
                        </a:spcBef>
                      </a:pPr>
                      <a:r>
                        <a:rPr sz="1800" dirty="0">
                          <a:solidFill>
                            <a:srgbClr val="FFFFFF"/>
                          </a:solidFill>
                          <a:latin typeface="Franklin Gothic Book"/>
                          <a:cs typeface="Franklin Gothic Book"/>
                        </a:rPr>
                        <a:t>Program</a:t>
                      </a:r>
                      <a:endParaRPr sz="180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13335" algn="ctr">
                        <a:lnSpc>
                          <a:spcPct val="100000"/>
                        </a:lnSpc>
                        <a:spcBef>
                          <a:spcPts val="10"/>
                        </a:spcBef>
                      </a:pPr>
                      <a:r>
                        <a:rPr sz="1800" spc="-5" dirty="0">
                          <a:solidFill>
                            <a:srgbClr val="FFFFFF"/>
                          </a:solidFill>
                          <a:latin typeface="Franklin Gothic Book"/>
                          <a:cs typeface="Franklin Gothic Book"/>
                        </a:rPr>
                        <a:t>Activities</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10795" algn="ctr">
                        <a:lnSpc>
                          <a:spcPct val="100000"/>
                        </a:lnSpc>
                        <a:spcBef>
                          <a:spcPts val="10"/>
                        </a:spcBef>
                      </a:pPr>
                      <a:r>
                        <a:rPr sz="1800" dirty="0">
                          <a:solidFill>
                            <a:srgbClr val="FFFFFF"/>
                          </a:solidFill>
                          <a:latin typeface="Franklin Gothic Book"/>
                          <a:cs typeface="Franklin Gothic Book"/>
                        </a:rPr>
                        <a:t>Proposed Allocation </a:t>
                      </a:r>
                      <a:r>
                        <a:rPr sz="1800" spc="5" dirty="0">
                          <a:solidFill>
                            <a:srgbClr val="FFFFFF"/>
                          </a:solidFill>
                          <a:latin typeface="Franklin Gothic Book"/>
                          <a:cs typeface="Franklin Gothic Book"/>
                        </a:rPr>
                        <a:t>of</a:t>
                      </a:r>
                      <a:r>
                        <a:rPr sz="1800" spc="-155" dirty="0">
                          <a:solidFill>
                            <a:srgbClr val="FFFFFF"/>
                          </a:solidFill>
                          <a:latin typeface="Franklin Gothic Book"/>
                          <a:cs typeface="Franklin Gothic Book"/>
                        </a:rPr>
                        <a:t> </a:t>
                      </a:r>
                      <a:r>
                        <a:rPr sz="1800" spc="-10" dirty="0">
                          <a:solidFill>
                            <a:srgbClr val="FFFFFF"/>
                          </a:solidFill>
                          <a:latin typeface="Franklin Gothic Book"/>
                          <a:cs typeface="Franklin Gothic Book"/>
                        </a:rPr>
                        <a:t>Funds</a:t>
                      </a:r>
                      <a:endParaRPr sz="1800" dirty="0">
                        <a:latin typeface="Franklin Gothic Book"/>
                        <a:cs typeface="Franklin Gothic Book"/>
                      </a:endParaRPr>
                    </a:p>
                    <a:p>
                      <a:pPr marL="139700" marR="120650" algn="ctr">
                        <a:lnSpc>
                          <a:spcPct val="114999"/>
                        </a:lnSpc>
                      </a:pPr>
                      <a:r>
                        <a:rPr sz="1800" spc="-5" dirty="0">
                          <a:solidFill>
                            <a:srgbClr val="FFFFFF"/>
                          </a:solidFill>
                          <a:latin typeface="Franklin Gothic Book"/>
                          <a:cs typeface="Franklin Gothic Book"/>
                        </a:rPr>
                        <a:t>estimate </a:t>
                      </a:r>
                      <a:r>
                        <a:rPr sz="1800" dirty="0">
                          <a:solidFill>
                            <a:srgbClr val="FFFFFF"/>
                          </a:solidFill>
                          <a:latin typeface="Franklin Gothic Book"/>
                          <a:cs typeface="Franklin Gothic Book"/>
                        </a:rPr>
                        <a:t>based </a:t>
                      </a:r>
                      <a:r>
                        <a:rPr sz="1800" spc="5" dirty="0">
                          <a:solidFill>
                            <a:srgbClr val="FFFFFF"/>
                          </a:solidFill>
                          <a:latin typeface="Franklin Gothic Book"/>
                          <a:cs typeface="Franklin Gothic Book"/>
                        </a:rPr>
                        <a:t>on </a:t>
                      </a:r>
                      <a:r>
                        <a:rPr sz="1800" dirty="0">
                          <a:solidFill>
                            <a:srgbClr val="FFFFFF"/>
                          </a:solidFill>
                          <a:latin typeface="Franklin Gothic Book"/>
                          <a:cs typeface="Franklin Gothic Book"/>
                        </a:rPr>
                        <a:t>amount</a:t>
                      </a:r>
                      <a:r>
                        <a:rPr sz="1800" spc="-145" dirty="0">
                          <a:solidFill>
                            <a:srgbClr val="FFFFFF"/>
                          </a:solidFill>
                          <a:latin typeface="Franklin Gothic Book"/>
                          <a:cs typeface="Franklin Gothic Book"/>
                        </a:rPr>
                        <a:t> </a:t>
                      </a:r>
                      <a:r>
                        <a:rPr sz="1800" dirty="0">
                          <a:solidFill>
                            <a:srgbClr val="FFFFFF"/>
                          </a:solidFill>
                          <a:latin typeface="Franklin Gothic Book"/>
                          <a:cs typeface="Franklin Gothic Book"/>
                        </a:rPr>
                        <a:t>received  in</a:t>
                      </a:r>
                      <a:r>
                        <a:rPr sz="1800" spc="-110" dirty="0">
                          <a:solidFill>
                            <a:srgbClr val="FFFFFF"/>
                          </a:solidFill>
                          <a:latin typeface="Franklin Gothic Book"/>
                          <a:cs typeface="Franklin Gothic Book"/>
                        </a:rPr>
                        <a:t> </a:t>
                      </a:r>
                      <a:r>
                        <a:rPr sz="1800" spc="10" dirty="0">
                          <a:solidFill>
                            <a:srgbClr val="FFFFFF"/>
                          </a:solidFill>
                          <a:latin typeface="Franklin Gothic Book"/>
                          <a:cs typeface="Franklin Gothic Book"/>
                        </a:rPr>
                        <a:t>202</a:t>
                      </a:r>
                      <a:r>
                        <a:rPr lang="en-US" sz="1800" spc="10" dirty="0">
                          <a:solidFill>
                            <a:srgbClr val="FFFFFF"/>
                          </a:solidFill>
                          <a:latin typeface="Franklin Gothic Book"/>
                          <a:cs typeface="Franklin Gothic Book"/>
                        </a:rPr>
                        <a:t>3-$3,000,000</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10000"/>
                  </a:ext>
                </a:extLst>
              </a:tr>
              <a:tr h="547398">
                <a:tc>
                  <a:txBody>
                    <a:bodyPr/>
                    <a:lstStyle/>
                    <a:p>
                      <a:pPr algn="ctr"/>
                      <a:r>
                        <a:rPr lang="en-US" sz="2000" dirty="0">
                          <a:solidFill>
                            <a:schemeClr val="bg2"/>
                          </a:solidFill>
                          <a:latin typeface="Franklin Gothic Book"/>
                          <a:cs typeface="Franklin Gothic Book"/>
                        </a:rPr>
                        <a:t>HTF</a:t>
                      </a:r>
                      <a:endParaRPr sz="2000" dirty="0">
                        <a:solidFill>
                          <a:schemeClr val="bg2"/>
                        </a:solidFill>
                        <a:latin typeface="Franklin Gothic Book"/>
                        <a:cs typeface="Franklin Gothic Book"/>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008A43"/>
                    </a:solidFill>
                  </a:tcPr>
                </a:tc>
                <a:tc>
                  <a:txBody>
                    <a:bodyPr/>
                    <a:lstStyle/>
                    <a:p>
                      <a:pPr algn="ctr"/>
                      <a:r>
                        <a:rPr lang="en-US" sz="1800" dirty="0">
                          <a:latin typeface="Franklin Gothic Book"/>
                          <a:cs typeface="Franklin Gothic Book"/>
                        </a:rPr>
                        <a:t>Rental</a:t>
                      </a:r>
                      <a:endParaRPr sz="18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CBDACF"/>
                    </a:solidFill>
                  </a:tcPr>
                </a:tc>
                <a:tc>
                  <a:txBody>
                    <a:bodyPr/>
                    <a:lstStyle/>
                    <a:p>
                      <a:pPr algn="r"/>
                      <a:r>
                        <a:rPr lang="en-US" sz="1900" dirty="0">
                          <a:latin typeface="Franklin Gothic Book"/>
                          <a:cs typeface="Franklin Gothic Book"/>
                        </a:rPr>
                        <a:t>90%</a:t>
                      </a:r>
                      <a:endParaRPr sz="19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CBDACF"/>
                    </a:solidFill>
                  </a:tcPr>
                </a:tc>
                <a:extLst>
                  <a:ext uri="{0D108BD9-81ED-4DB2-BD59-A6C34878D82A}">
                    <a16:rowId xmlns:a16="http://schemas.microsoft.com/office/drawing/2014/main" val="10004"/>
                  </a:ext>
                </a:extLst>
              </a:tr>
              <a:tr h="547398">
                <a:tc>
                  <a:txBody>
                    <a:bodyPr/>
                    <a:lstStyle/>
                    <a:p>
                      <a:pPr marL="61594">
                        <a:lnSpc>
                          <a:spcPct val="100000"/>
                        </a:lnSpc>
                        <a:spcBef>
                          <a:spcPts val="25"/>
                        </a:spcBef>
                      </a:pPr>
                      <a:endParaRPr sz="2000" dirty="0">
                        <a:latin typeface="Franklin Gothic Book"/>
                        <a:cs typeface="Franklin Gothic Book"/>
                      </a:endParaRPr>
                    </a:p>
                  </a:txBody>
                  <a:tcPr marL="0" marR="0" marT="317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A43"/>
                    </a:solidFill>
                  </a:tcPr>
                </a:tc>
                <a:tc>
                  <a:txBody>
                    <a:bodyPr/>
                    <a:lstStyle/>
                    <a:p>
                      <a:pPr algn="ctr"/>
                      <a:r>
                        <a:rPr lang="en-US" sz="1900" dirty="0">
                          <a:latin typeface="Franklin Gothic Book"/>
                          <a:cs typeface="Franklin Gothic Book"/>
                        </a:rPr>
                        <a:t>State Administration</a:t>
                      </a:r>
                      <a:endParaRPr sz="19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tc>
                  <a:txBody>
                    <a:bodyPr/>
                    <a:lstStyle/>
                    <a:p>
                      <a:pPr marR="53975" algn="r">
                        <a:lnSpc>
                          <a:spcPct val="100000"/>
                        </a:lnSpc>
                        <a:spcBef>
                          <a:spcPts val="25"/>
                        </a:spcBef>
                      </a:pPr>
                      <a:r>
                        <a:rPr lang="en-US" sz="1900" dirty="0">
                          <a:latin typeface="Franklin Gothic Book"/>
                          <a:cs typeface="Franklin Gothic Book"/>
                        </a:rPr>
                        <a:t>Up to 10%</a:t>
                      </a:r>
                      <a:endParaRPr sz="1900" dirty="0">
                        <a:latin typeface="Franklin Gothic Book"/>
                        <a:cs typeface="Franklin Gothic Book"/>
                      </a:endParaRPr>
                    </a:p>
                  </a:txBody>
                  <a:tcPr marL="0" marR="0" marT="317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extLst>
                  <a:ext uri="{0D108BD9-81ED-4DB2-BD59-A6C34878D82A}">
                    <a16:rowId xmlns:a16="http://schemas.microsoft.com/office/drawing/2014/main" val="2176116040"/>
                  </a:ext>
                </a:extLst>
              </a:tr>
              <a:tr h="547398">
                <a:tc>
                  <a:txBody>
                    <a:bodyPr/>
                    <a:lstStyle/>
                    <a:p>
                      <a:pPr marL="61594">
                        <a:lnSpc>
                          <a:spcPct val="100000"/>
                        </a:lnSpc>
                        <a:spcBef>
                          <a:spcPts val="25"/>
                        </a:spcBef>
                      </a:pPr>
                      <a:r>
                        <a:rPr sz="2000" spc="-40" dirty="0">
                          <a:solidFill>
                            <a:srgbClr val="FFFFFF"/>
                          </a:solidFill>
                          <a:latin typeface="Franklin Gothic Book"/>
                          <a:cs typeface="Franklin Gothic Book"/>
                        </a:rPr>
                        <a:t>TOTAL</a:t>
                      </a:r>
                      <a:r>
                        <a:rPr sz="2000" spc="-140" dirty="0">
                          <a:solidFill>
                            <a:srgbClr val="FFFFFF"/>
                          </a:solidFill>
                          <a:latin typeface="Franklin Gothic Book"/>
                          <a:cs typeface="Franklin Gothic Book"/>
                        </a:rPr>
                        <a:t> </a:t>
                      </a:r>
                      <a:r>
                        <a:rPr sz="2000" spc="5" dirty="0">
                          <a:solidFill>
                            <a:srgbClr val="FFFFFF"/>
                          </a:solidFill>
                          <a:latin typeface="Franklin Gothic Book"/>
                          <a:cs typeface="Franklin Gothic Book"/>
                        </a:rPr>
                        <a:t>H</a:t>
                      </a:r>
                      <a:r>
                        <a:rPr lang="en-US" sz="2000" spc="5" dirty="0">
                          <a:solidFill>
                            <a:srgbClr val="FFFFFF"/>
                          </a:solidFill>
                          <a:latin typeface="Franklin Gothic Book"/>
                          <a:cs typeface="Franklin Gothic Book"/>
                        </a:rPr>
                        <a:t>TF</a:t>
                      </a: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3975" algn="r">
                        <a:lnSpc>
                          <a:spcPct val="100000"/>
                        </a:lnSpc>
                        <a:spcBef>
                          <a:spcPts val="25"/>
                        </a:spcBef>
                      </a:pPr>
                      <a:r>
                        <a:rPr lang="en-US" sz="1900" dirty="0">
                          <a:latin typeface="Franklin Gothic Book"/>
                          <a:cs typeface="Franklin Gothic Book"/>
                        </a:rPr>
                        <a:t>100%</a:t>
                      </a:r>
                      <a:endParaRPr sz="19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0769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3A21-E72A-47A9-92C7-F64915673450}"/>
              </a:ext>
            </a:extLst>
          </p:cNvPr>
          <p:cNvSpPr>
            <a:spLocks noGrp="1"/>
          </p:cNvSpPr>
          <p:nvPr>
            <p:ph type="title"/>
          </p:nvPr>
        </p:nvSpPr>
        <p:spPr>
          <a:xfrm>
            <a:off x="1287449" y="889218"/>
            <a:ext cx="6569103" cy="984885"/>
          </a:xfrm>
        </p:spPr>
        <p:txBody>
          <a:bodyPr/>
          <a:lstStyle/>
          <a:p>
            <a:br>
              <a:rPr lang="en-US" dirty="0">
                <a:solidFill>
                  <a:schemeClr val="tx1"/>
                </a:solidFill>
              </a:rPr>
            </a:br>
            <a:r>
              <a:rPr lang="en-US" dirty="0">
                <a:solidFill>
                  <a:schemeClr val="tx1"/>
                </a:solidFill>
              </a:rPr>
              <a:t>Funding availability </a:t>
            </a:r>
            <a:r>
              <a:rPr lang="en-US" dirty="0"/>
              <a:t> Availability </a:t>
            </a:r>
          </a:p>
        </p:txBody>
      </p:sp>
      <p:graphicFrame>
        <p:nvGraphicFramePr>
          <p:cNvPr id="5" name="Table 4">
            <a:extLst>
              <a:ext uri="{FF2B5EF4-FFF2-40B4-BE49-F238E27FC236}">
                <a16:creationId xmlns:a16="http://schemas.microsoft.com/office/drawing/2014/main" id="{2CB01785-9103-427A-9AD6-3F9D0A93C3CF}"/>
              </a:ext>
            </a:extLst>
          </p:cNvPr>
          <p:cNvGraphicFramePr>
            <a:graphicFrameLocks noGrp="1"/>
          </p:cNvGraphicFramePr>
          <p:nvPr>
            <p:extLst>
              <p:ext uri="{D42A27DB-BD31-4B8C-83A1-F6EECF244321}">
                <p14:modId xmlns:p14="http://schemas.microsoft.com/office/powerpoint/2010/main" val="2544558379"/>
              </p:ext>
            </p:extLst>
          </p:nvPr>
        </p:nvGraphicFramePr>
        <p:xfrm>
          <a:off x="838400" y="2209866"/>
          <a:ext cx="7160828" cy="1991398"/>
        </p:xfrm>
        <a:graphic>
          <a:graphicData uri="http://schemas.openxmlformats.org/drawingml/2006/table">
            <a:tbl>
              <a:tblPr firstRow="1" bandRow="1">
                <a:tableStyleId>{2D5ABB26-0587-4C30-8999-92F81FD0307C}</a:tableStyleId>
              </a:tblPr>
              <a:tblGrid>
                <a:gridCol w="1623998">
                  <a:extLst>
                    <a:ext uri="{9D8B030D-6E8A-4147-A177-3AD203B41FA5}">
                      <a16:colId xmlns:a16="http://schemas.microsoft.com/office/drawing/2014/main" val="3755219063"/>
                    </a:ext>
                  </a:extLst>
                </a:gridCol>
                <a:gridCol w="2880600">
                  <a:extLst>
                    <a:ext uri="{9D8B030D-6E8A-4147-A177-3AD203B41FA5}">
                      <a16:colId xmlns:a16="http://schemas.microsoft.com/office/drawing/2014/main" val="67832176"/>
                    </a:ext>
                  </a:extLst>
                </a:gridCol>
                <a:gridCol w="2656230">
                  <a:extLst>
                    <a:ext uri="{9D8B030D-6E8A-4147-A177-3AD203B41FA5}">
                      <a16:colId xmlns:a16="http://schemas.microsoft.com/office/drawing/2014/main" val="965362899"/>
                    </a:ext>
                  </a:extLst>
                </a:gridCol>
              </a:tblGrid>
              <a:tr h="933432">
                <a:tc>
                  <a:txBody>
                    <a:bodyPr/>
                    <a:lstStyle/>
                    <a:p>
                      <a:pPr algn="ctr">
                        <a:lnSpc>
                          <a:spcPct val="100000"/>
                        </a:lnSpc>
                        <a:spcBef>
                          <a:spcPts val="10"/>
                        </a:spcBef>
                      </a:pPr>
                      <a:r>
                        <a:rPr lang="en-US" sz="1800" dirty="0">
                          <a:solidFill>
                            <a:srgbClr val="FFFFFF"/>
                          </a:solidFill>
                          <a:latin typeface="Franklin Gothic Book"/>
                          <a:cs typeface="Franklin Gothic Book"/>
                        </a:rPr>
                        <a:t>Available Funds</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lang="en-US" sz="1800" spc="-5" dirty="0">
                          <a:solidFill>
                            <a:srgbClr val="FFFFFF"/>
                          </a:solidFill>
                          <a:latin typeface="Franklin Gothic Book"/>
                          <a:cs typeface="Franklin Gothic Book"/>
                        </a:rPr>
                        <a:t>Application Open </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lang="en-US" sz="1800" dirty="0">
                          <a:solidFill>
                            <a:srgbClr val="FFFFFF"/>
                          </a:solidFill>
                          <a:latin typeface="Franklin Gothic Book"/>
                          <a:cs typeface="Franklin Gothic Book"/>
                        </a:rPr>
                        <a:t>Application Closed </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306716574"/>
                  </a:ext>
                </a:extLst>
              </a:tr>
              <a:tr h="264491">
                <a:tc>
                  <a:txBody>
                    <a:bodyPr/>
                    <a:lstStyle/>
                    <a:p>
                      <a:pPr algn="ctr">
                        <a:lnSpc>
                          <a:spcPts val="1825"/>
                        </a:lnSpc>
                      </a:pPr>
                      <a:r>
                        <a:rPr lang="en-US" sz="1600" spc="5" dirty="0">
                          <a:solidFill>
                            <a:srgbClr val="FFFFFF"/>
                          </a:solidFill>
                          <a:latin typeface="Franklin Gothic Book"/>
                          <a:cs typeface="Franklin Gothic Book"/>
                        </a:rPr>
                        <a:t>HOME</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A43"/>
                    </a:solidFill>
                  </a:tcPr>
                </a:tc>
                <a:tc>
                  <a:txBody>
                    <a:bodyPr/>
                    <a:lstStyle/>
                    <a:p>
                      <a:pPr algn="ctr">
                        <a:lnSpc>
                          <a:spcPts val="1825"/>
                        </a:lnSpc>
                      </a:pPr>
                      <a:r>
                        <a:rPr lang="en-US" sz="1600" dirty="0">
                          <a:latin typeface="Franklin Gothic Book"/>
                          <a:cs typeface="Franklin Gothic Book"/>
                        </a:rPr>
                        <a:t>May 15, 2024</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tc>
                  <a:txBody>
                    <a:bodyPr/>
                    <a:lstStyle/>
                    <a:p>
                      <a:pPr marR="55880" algn="ctr">
                        <a:lnSpc>
                          <a:spcPts val="1825"/>
                        </a:lnSpc>
                      </a:pPr>
                      <a:r>
                        <a:rPr lang="en-US" sz="1600" dirty="0">
                          <a:latin typeface="Franklin Gothic Book"/>
                          <a:cs typeface="Franklin Gothic Book"/>
                        </a:rPr>
                        <a:t>July 15, 2024</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125124371"/>
                  </a:ext>
                </a:extLst>
              </a:tr>
              <a:tr h="264492">
                <a:tc>
                  <a:txBody>
                    <a:bodyPr/>
                    <a:lstStyle/>
                    <a:p>
                      <a:pPr algn="ctr"/>
                      <a:r>
                        <a:rPr lang="en-US" sz="1600" dirty="0">
                          <a:solidFill>
                            <a:schemeClr val="bg1"/>
                          </a:solidFill>
                          <a:latin typeface="Franklin Gothic Book"/>
                          <a:cs typeface="Franklin Gothic Book"/>
                        </a:rPr>
                        <a:t>HTF</a:t>
                      </a:r>
                      <a:endParaRPr sz="1600" dirty="0">
                        <a:solidFill>
                          <a:schemeClr val="bg1"/>
                        </a:solidFill>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lang="en-US" sz="1600" dirty="0">
                          <a:latin typeface="Franklin Gothic Book"/>
                          <a:cs typeface="Franklin Gothic Book"/>
                        </a:rPr>
                        <a:t>May 15, 2024</a:t>
                      </a: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L="0" marR="0" lvl="0" indent="0" algn="ctr" defTabSz="914400" eaLnBrk="1" fontAlgn="auto" latinLnBrk="0" hangingPunct="1">
                        <a:lnSpc>
                          <a:spcPts val="1825"/>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Franklin Gothic Book"/>
                          <a:ea typeface="+mn-ea"/>
                          <a:cs typeface="Franklin Gothic Book"/>
                        </a:rPr>
                        <a:t>July 15, 2024</a:t>
                      </a: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920128713"/>
                  </a:ext>
                </a:extLst>
              </a:tr>
              <a:tr h="264491">
                <a:tc>
                  <a:txBody>
                    <a:bodyPr/>
                    <a:lstStyle/>
                    <a:p>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3289908948"/>
                  </a:ext>
                </a:extLst>
              </a:tr>
              <a:tr h="264492">
                <a:tc>
                  <a:txBody>
                    <a:bodyPr/>
                    <a:lstStyle/>
                    <a:p>
                      <a:endParaRPr sz="1600">
                        <a:latin typeface="Franklin Gothic Book"/>
                        <a:cs typeface="Franklin Gothic Book"/>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008A43"/>
                    </a:solidFill>
                  </a:tcPr>
                </a:tc>
                <a:tc>
                  <a:txBody>
                    <a:bodyPr/>
                    <a:lstStyle/>
                    <a:p>
                      <a:pPr algn="ctr">
                        <a:lnSpc>
                          <a:spcPct val="100000"/>
                        </a:lnSpc>
                        <a:spcBef>
                          <a:spcPts val="5"/>
                        </a:spcBef>
                      </a:pPr>
                      <a:endParaRPr sz="1600">
                        <a:latin typeface="Franklin Gothic Book"/>
                        <a:cs typeface="Franklin Gothic Book"/>
                      </a:endParaRPr>
                    </a:p>
                  </a:txBody>
                  <a:tcPr marL="0" marR="0" marT="6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7EDE9"/>
                    </a:solidFill>
                  </a:tcPr>
                </a:tc>
                <a:tc>
                  <a:txBody>
                    <a:bodyPr/>
                    <a:lstStyle/>
                    <a:p>
                      <a:pPr marR="55880" algn="r">
                        <a:lnSpc>
                          <a:spcPct val="100000"/>
                        </a:lnSpc>
                        <a:spcBef>
                          <a:spcPts val="5"/>
                        </a:spcBef>
                      </a:pPr>
                      <a:endParaRPr sz="1600" dirty="0">
                        <a:latin typeface="Franklin Gothic Book"/>
                        <a:cs typeface="Franklin Gothic Book"/>
                      </a:endParaRPr>
                    </a:p>
                  </a:txBody>
                  <a:tcPr marL="0" marR="0" marT="6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7EDE9"/>
                    </a:solidFill>
                  </a:tcPr>
                </a:tc>
                <a:extLst>
                  <a:ext uri="{0D108BD9-81ED-4DB2-BD59-A6C34878D82A}">
                    <a16:rowId xmlns:a16="http://schemas.microsoft.com/office/drawing/2014/main" val="1382032607"/>
                  </a:ext>
                </a:extLst>
              </a:tr>
            </a:tbl>
          </a:graphicData>
        </a:graphic>
      </p:graphicFrame>
    </p:spTree>
    <p:extLst>
      <p:ext uri="{BB962C8B-B14F-4D97-AF65-F5344CB8AC3E}">
        <p14:creationId xmlns:p14="http://schemas.microsoft.com/office/powerpoint/2010/main" val="125734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832878" y="724603"/>
            <a:ext cx="7760446" cy="975936"/>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defRPr/>
            </a:pPr>
            <a:endParaRPr lang="en-US" sz="3703" dirty="0"/>
          </a:p>
        </p:txBody>
      </p:sp>
      <p:sp>
        <p:nvSpPr>
          <p:cNvPr id="4" name="Title 3">
            <a:extLst>
              <a:ext uri="{FF2B5EF4-FFF2-40B4-BE49-F238E27FC236}">
                <a16:creationId xmlns:a16="http://schemas.microsoft.com/office/drawing/2014/main" id="{13ABC582-1921-3A27-F186-A463F1308B19}"/>
              </a:ext>
            </a:extLst>
          </p:cNvPr>
          <p:cNvSpPr>
            <a:spLocks noGrp="1"/>
          </p:cNvSpPr>
          <p:nvPr>
            <p:ph idx="1"/>
          </p:nvPr>
        </p:nvSpPr>
        <p:spPr>
          <a:xfrm>
            <a:off x="676344" y="1981200"/>
            <a:ext cx="7783962" cy="3944959"/>
          </a:xfrm>
        </p:spPr>
        <p:txBody>
          <a:bodyPr>
            <a:normAutofit/>
          </a:bodyPr>
          <a:lstStyle/>
          <a:p>
            <a:pPr marL="41152" algn="ctr"/>
            <a:r>
              <a:rPr lang="en-US" sz="4444" b="1" dirty="0">
                <a:latin typeface="Franklin Gothic Medium" panose="020B0603020102020204" pitchFamily="34" charset="0"/>
              </a:rPr>
              <a:t>Emergency Solutions Grant</a:t>
            </a:r>
          </a:p>
          <a:p>
            <a:pPr marL="41152" algn="ctr"/>
            <a:r>
              <a:rPr lang="en-US" sz="4444" b="1" dirty="0">
                <a:latin typeface="Franklin Gothic Medium" panose="020B0603020102020204" pitchFamily="34" charset="0"/>
              </a:rPr>
              <a:t>(ESG)</a:t>
            </a:r>
          </a:p>
          <a:p>
            <a:pPr marL="41152"/>
            <a:endParaRPr lang="en-US" sz="4444" dirty="0"/>
          </a:p>
        </p:txBody>
      </p:sp>
    </p:spTree>
    <p:extLst>
      <p:ext uri="{BB962C8B-B14F-4D97-AF65-F5344CB8AC3E}">
        <p14:creationId xmlns:p14="http://schemas.microsoft.com/office/powerpoint/2010/main" val="282375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D929E3-F400-CB5E-A051-2AB0E9A5C296}"/>
              </a:ext>
            </a:extLst>
          </p:cNvPr>
          <p:cNvSpPr>
            <a:spLocks noGrp="1"/>
          </p:cNvSpPr>
          <p:nvPr>
            <p:ph idx="1"/>
          </p:nvPr>
        </p:nvSpPr>
        <p:spPr>
          <a:xfrm>
            <a:off x="609600" y="1905000"/>
            <a:ext cx="8166952" cy="4531450"/>
          </a:xfrm>
        </p:spPr>
        <p:txBody>
          <a:bodyPr>
            <a:normAutofit/>
          </a:bodyPr>
          <a:lstStyle/>
          <a:p>
            <a:pPr>
              <a:lnSpc>
                <a:spcPct val="110000"/>
              </a:lnSpc>
            </a:pPr>
            <a:r>
              <a:rPr lang="en-US" sz="2592" dirty="0"/>
              <a:t>ESG Program is designed to improve administrative efficiency and enhance response coordination and effectiveness in addressing the needs of homeless persons. </a:t>
            </a:r>
            <a:r>
              <a:rPr lang="en-US" sz="2592" b="1" dirty="0"/>
              <a:t>Proposed program activities for 2024:</a:t>
            </a:r>
          </a:p>
          <a:p>
            <a:pPr marL="338621" indent="-338621">
              <a:lnSpc>
                <a:spcPct val="110000"/>
              </a:lnSpc>
              <a:spcBef>
                <a:spcPts val="555"/>
              </a:spcBef>
              <a:spcAft>
                <a:spcPts val="555"/>
              </a:spcAft>
              <a:buFont typeface="Wingdings" panose="05000000000000000000" pitchFamily="2" charset="2"/>
              <a:buChar char="§"/>
            </a:pPr>
            <a:r>
              <a:rPr lang="en-US" sz="2592" dirty="0"/>
              <a:t>Services for persons who are homeless, at risk of homelessness</a:t>
            </a:r>
          </a:p>
          <a:p>
            <a:pPr marL="338621" indent="-338621">
              <a:lnSpc>
                <a:spcPct val="110000"/>
              </a:lnSpc>
              <a:spcBef>
                <a:spcPts val="555"/>
              </a:spcBef>
              <a:spcAft>
                <a:spcPts val="555"/>
              </a:spcAft>
              <a:buFont typeface="Wingdings" panose="05000000000000000000" pitchFamily="2" charset="2"/>
              <a:buChar char="§"/>
            </a:pPr>
            <a:r>
              <a:rPr lang="en-US" sz="2592" dirty="0"/>
              <a:t>Services for special populations such as homeless youth, victim services (victims of human trafficking)</a:t>
            </a:r>
          </a:p>
          <a:p>
            <a:endParaRPr lang="en-US" dirty="0"/>
          </a:p>
        </p:txBody>
      </p:sp>
      <p:sp>
        <p:nvSpPr>
          <p:cNvPr id="3" name="Title 2">
            <a:extLst>
              <a:ext uri="{FF2B5EF4-FFF2-40B4-BE49-F238E27FC236}">
                <a16:creationId xmlns:a16="http://schemas.microsoft.com/office/drawing/2014/main" id="{C05A4C6B-3F3A-5A03-0686-9CA19D414963}"/>
              </a:ext>
            </a:extLst>
          </p:cNvPr>
          <p:cNvSpPr>
            <a:spLocks noGrp="1"/>
          </p:cNvSpPr>
          <p:nvPr>
            <p:ph type="title"/>
          </p:nvPr>
        </p:nvSpPr>
        <p:spPr>
          <a:xfrm>
            <a:off x="1192062" y="1102301"/>
            <a:ext cx="6082307" cy="512897"/>
          </a:xfrm>
        </p:spPr>
        <p:txBody>
          <a:bodyPr/>
          <a:lstStyle/>
          <a:p>
            <a:r>
              <a:rPr lang="en-US" sz="3333" dirty="0">
                <a:solidFill>
                  <a:schemeClr val="tx1"/>
                </a:solidFill>
                <a:latin typeface="Franklin Gothic Medium" panose="020B0603020102020204" pitchFamily="34" charset="0"/>
              </a:rPr>
              <a:t>Emergency Solutions Grant (ESG)</a:t>
            </a:r>
            <a:endParaRPr lang="en-US" sz="3333" dirty="0">
              <a:solidFill>
                <a:schemeClr val="tx1"/>
              </a:solidFill>
            </a:endParaRPr>
          </a:p>
        </p:txBody>
      </p:sp>
    </p:spTree>
    <p:extLst>
      <p:ext uri="{BB962C8B-B14F-4D97-AF65-F5344CB8AC3E}">
        <p14:creationId xmlns:p14="http://schemas.microsoft.com/office/powerpoint/2010/main" val="71339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EBF190-3C20-3C06-FD83-5F06E0AC92F8}"/>
              </a:ext>
            </a:extLst>
          </p:cNvPr>
          <p:cNvSpPr>
            <a:spLocks noGrp="1"/>
          </p:cNvSpPr>
          <p:nvPr>
            <p:ph idx="1"/>
          </p:nvPr>
        </p:nvSpPr>
        <p:spPr>
          <a:xfrm>
            <a:off x="457200" y="1905000"/>
            <a:ext cx="8406951" cy="4406900"/>
          </a:xfrm>
        </p:spPr>
        <p:txBody>
          <a:bodyPr>
            <a:normAutofit/>
          </a:bodyPr>
          <a:lstStyle/>
          <a:p>
            <a:r>
              <a:rPr lang="en-US" sz="2592" dirty="0"/>
              <a:t>The five ESG program components are: </a:t>
            </a:r>
          </a:p>
          <a:p>
            <a:pPr marL="632929" lvl="1" indent="-514350">
              <a:buClr>
                <a:schemeClr val="accent1"/>
              </a:buClr>
              <a:buFont typeface="+mj-lt"/>
              <a:buAutoNum type="arabicPeriod"/>
            </a:pPr>
            <a:r>
              <a:rPr lang="en-US" sz="2592" b="1" dirty="0">
                <a:solidFill>
                  <a:schemeClr val="tx1"/>
                </a:solidFill>
              </a:rPr>
              <a:t>Street outreach</a:t>
            </a:r>
          </a:p>
          <a:p>
            <a:pPr marL="632929" lvl="1" indent="-514350">
              <a:buClr>
                <a:schemeClr val="accent1"/>
              </a:buClr>
              <a:buFont typeface="+mj-lt"/>
              <a:buAutoNum type="arabicPeriod"/>
            </a:pPr>
            <a:r>
              <a:rPr lang="en-US" sz="2592" b="1" dirty="0">
                <a:solidFill>
                  <a:schemeClr val="tx1"/>
                </a:solidFill>
              </a:rPr>
              <a:t>Emergency shelter </a:t>
            </a:r>
            <a:r>
              <a:rPr lang="en-US" sz="2592" dirty="0">
                <a:solidFill>
                  <a:schemeClr val="tx1"/>
                </a:solidFill>
              </a:rPr>
              <a:t>(homeless population, domestic violence and children and youth)</a:t>
            </a:r>
          </a:p>
          <a:p>
            <a:pPr marL="632929" lvl="1" indent="-514350">
              <a:buClr>
                <a:schemeClr val="accent1"/>
              </a:buClr>
              <a:buFont typeface="+mj-lt"/>
              <a:buAutoNum type="arabicPeriod"/>
            </a:pPr>
            <a:r>
              <a:rPr lang="en-US" sz="2592" b="1" dirty="0">
                <a:solidFill>
                  <a:schemeClr val="tx1"/>
                </a:solidFill>
              </a:rPr>
              <a:t>Rapid re-housing </a:t>
            </a:r>
            <a:r>
              <a:rPr lang="en-US" sz="2592" dirty="0">
                <a:solidFill>
                  <a:schemeClr val="tx1"/>
                </a:solidFill>
              </a:rPr>
              <a:t>of homeless individuals and/or families</a:t>
            </a:r>
          </a:p>
          <a:p>
            <a:pPr marL="632929" lvl="1" indent="-514350">
              <a:buClr>
                <a:schemeClr val="accent1"/>
              </a:buClr>
              <a:buFont typeface="+mj-lt"/>
              <a:buAutoNum type="arabicPeriod"/>
            </a:pPr>
            <a:r>
              <a:rPr lang="en-US" sz="2592" b="1" dirty="0">
                <a:solidFill>
                  <a:schemeClr val="tx1"/>
                </a:solidFill>
              </a:rPr>
              <a:t>Homeless prevention </a:t>
            </a:r>
            <a:r>
              <a:rPr lang="en-US" sz="2592" dirty="0">
                <a:solidFill>
                  <a:schemeClr val="tx1"/>
                </a:solidFill>
              </a:rPr>
              <a:t>to individuals and/or families at risk of homelessness</a:t>
            </a:r>
          </a:p>
          <a:p>
            <a:pPr marL="632929" lvl="1" indent="-514350">
              <a:buClr>
                <a:schemeClr val="accent1"/>
              </a:buClr>
              <a:buFont typeface="+mj-lt"/>
              <a:buAutoNum type="arabicPeriod"/>
            </a:pPr>
            <a:r>
              <a:rPr lang="en-US" sz="2592" b="1" dirty="0">
                <a:solidFill>
                  <a:schemeClr val="tx1"/>
                </a:solidFill>
              </a:rPr>
              <a:t>Homeless Management Information System </a:t>
            </a:r>
            <a:r>
              <a:rPr lang="en-US" sz="2592" dirty="0">
                <a:solidFill>
                  <a:schemeClr val="tx1"/>
                </a:solidFill>
              </a:rPr>
              <a:t>(HMIS) data collection.</a:t>
            </a:r>
          </a:p>
          <a:p>
            <a:endParaRPr lang="en-US" dirty="0"/>
          </a:p>
        </p:txBody>
      </p:sp>
      <p:sp>
        <p:nvSpPr>
          <p:cNvPr id="3" name="Title 2">
            <a:extLst>
              <a:ext uri="{FF2B5EF4-FFF2-40B4-BE49-F238E27FC236}">
                <a16:creationId xmlns:a16="http://schemas.microsoft.com/office/drawing/2014/main" id="{C076CC4F-8B14-A793-F0F6-4C0B35882964}"/>
              </a:ext>
            </a:extLst>
          </p:cNvPr>
          <p:cNvSpPr>
            <a:spLocks noGrp="1"/>
          </p:cNvSpPr>
          <p:nvPr>
            <p:ph type="title"/>
          </p:nvPr>
        </p:nvSpPr>
        <p:spPr>
          <a:xfrm>
            <a:off x="1192062" y="1102301"/>
            <a:ext cx="6082307" cy="512897"/>
          </a:xfrm>
        </p:spPr>
        <p:txBody>
          <a:bodyPr/>
          <a:lstStyle/>
          <a:p>
            <a:r>
              <a:rPr lang="en-US" sz="3333" dirty="0">
                <a:solidFill>
                  <a:schemeClr val="tx1"/>
                </a:solidFill>
                <a:latin typeface="Franklin Gothic Medium" panose="020B0603020102020204" pitchFamily="34" charset="0"/>
              </a:rPr>
              <a:t>Emergency Solutions Grant (ESG)</a:t>
            </a:r>
            <a:endParaRPr lang="en-US" sz="3333" dirty="0">
              <a:solidFill>
                <a:schemeClr val="tx1"/>
              </a:solidFill>
            </a:endParaRPr>
          </a:p>
        </p:txBody>
      </p:sp>
    </p:spTree>
    <p:extLst>
      <p:ext uri="{BB962C8B-B14F-4D97-AF65-F5344CB8AC3E}">
        <p14:creationId xmlns:p14="http://schemas.microsoft.com/office/powerpoint/2010/main" val="4028802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D52E-0BFA-EB95-4EDA-4DEB1BCCAC8A}"/>
              </a:ext>
            </a:extLst>
          </p:cNvPr>
          <p:cNvSpPr>
            <a:spLocks noGrp="1"/>
          </p:cNvSpPr>
          <p:nvPr>
            <p:ph type="title"/>
          </p:nvPr>
        </p:nvSpPr>
        <p:spPr>
          <a:xfrm>
            <a:off x="1287272" y="1190586"/>
            <a:ext cx="6569455" cy="492443"/>
          </a:xfrm>
        </p:spPr>
        <p:txBody>
          <a:bodyPr/>
          <a:lstStyle/>
          <a:p>
            <a:r>
              <a:rPr lang="en-US" sz="3200" dirty="0">
                <a:solidFill>
                  <a:schemeClr val="tx1"/>
                </a:solidFill>
                <a:latin typeface="Franklin Gothic Medium" panose="020B0603020102020204" pitchFamily="34" charset="0"/>
              </a:rPr>
              <a:t>Emergency Solutions Grant (ESG)</a:t>
            </a:r>
            <a:endParaRPr lang="en-US" dirty="0"/>
          </a:p>
        </p:txBody>
      </p:sp>
      <p:sp>
        <p:nvSpPr>
          <p:cNvPr id="3" name="Text Placeholder 2">
            <a:extLst>
              <a:ext uri="{FF2B5EF4-FFF2-40B4-BE49-F238E27FC236}">
                <a16:creationId xmlns:a16="http://schemas.microsoft.com/office/drawing/2014/main" id="{5C9AB6BE-C797-C391-A4FB-8A0BEBFEBF96}"/>
              </a:ext>
            </a:extLst>
          </p:cNvPr>
          <p:cNvSpPr>
            <a:spLocks noGrp="1"/>
          </p:cNvSpPr>
          <p:nvPr>
            <p:ph type="body" idx="1"/>
          </p:nvPr>
        </p:nvSpPr>
        <p:spPr>
          <a:xfrm>
            <a:off x="1221485" y="1905001"/>
            <a:ext cx="6701028" cy="2646878"/>
          </a:xfrm>
        </p:spPr>
        <p:txBody>
          <a:bodyPr/>
          <a:lstStyle/>
          <a:p>
            <a:r>
              <a:rPr lang="en-US" sz="3200" dirty="0"/>
              <a:t>Street Outreach: </a:t>
            </a:r>
          </a:p>
          <a:p>
            <a:pPr marL="800100" lvl="1" indent="-342900">
              <a:buFont typeface="Arial" panose="020B0604020202020204" pitchFamily="34" charset="0"/>
              <a:buChar char="•"/>
            </a:pPr>
            <a:r>
              <a:rPr lang="en-US" sz="2800" dirty="0"/>
              <a:t>Engagement </a:t>
            </a:r>
          </a:p>
          <a:p>
            <a:pPr marL="800100" lvl="1" indent="-342900">
              <a:buFont typeface="Arial" panose="020B0604020202020204" pitchFamily="34" charset="0"/>
              <a:buChar char="•"/>
            </a:pPr>
            <a:r>
              <a:rPr lang="en-US" sz="2800" dirty="0"/>
              <a:t>Case Management </a:t>
            </a:r>
          </a:p>
          <a:p>
            <a:pPr marL="800100" lvl="1" indent="-342900">
              <a:buFont typeface="Arial" panose="020B0604020202020204" pitchFamily="34" charset="0"/>
              <a:buChar char="•"/>
            </a:pPr>
            <a:r>
              <a:rPr lang="en-US" sz="2800" dirty="0"/>
              <a:t>Emergency health services </a:t>
            </a:r>
          </a:p>
          <a:p>
            <a:pPr marL="800100" lvl="1" indent="-342900">
              <a:buFont typeface="Arial" panose="020B0604020202020204" pitchFamily="34" charset="0"/>
              <a:buChar char="•"/>
            </a:pPr>
            <a:r>
              <a:rPr lang="en-US" sz="2800" dirty="0"/>
              <a:t>Emergency mental health services </a:t>
            </a:r>
          </a:p>
          <a:p>
            <a:pPr marL="800100" lvl="1" indent="-342900">
              <a:buFont typeface="Arial" panose="020B0604020202020204" pitchFamily="34" charset="0"/>
              <a:buChar char="•"/>
            </a:pPr>
            <a:r>
              <a:rPr lang="en-US" sz="2800" dirty="0"/>
              <a:t>Transportation </a:t>
            </a:r>
          </a:p>
        </p:txBody>
      </p:sp>
    </p:spTree>
    <p:extLst>
      <p:ext uri="{BB962C8B-B14F-4D97-AF65-F5344CB8AC3E}">
        <p14:creationId xmlns:p14="http://schemas.microsoft.com/office/powerpoint/2010/main" val="213883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981447" y="1627368"/>
            <a:ext cx="1458179" cy="200824"/>
          </a:xfrm>
          <a:prstGeom prst="rect">
            <a:avLst/>
          </a:prstGeom>
        </p:spPr>
        <p:txBody>
          <a:bodyPr vert="horz" wrap="square" lIns="0" tIns="0" rIns="0" bIns="0" rtlCol="0">
            <a:spAutoFit/>
          </a:bodyPr>
          <a:lstStyle/>
          <a:p>
            <a:pPr marL="11430" defTabSz="822960">
              <a:spcAft>
                <a:spcPts val="600"/>
              </a:spcAft>
            </a:pPr>
            <a:r>
              <a:rPr lang="en-US" sz="1305" kern="1200" spc="41" dirty="0">
                <a:solidFill>
                  <a:srgbClr val="131313"/>
                </a:solidFill>
                <a:latin typeface="Times New Roman"/>
                <a:ea typeface="+mn-ea"/>
                <a:cs typeface="Times New Roman"/>
              </a:rPr>
              <a:t>Welcome</a:t>
            </a:r>
            <a:r>
              <a:rPr lang="en-US" sz="1305" kern="1200" spc="41" dirty="0">
                <a:solidFill>
                  <a:srgbClr val="414141"/>
                </a:solidFill>
                <a:latin typeface="Times New Roman"/>
                <a:ea typeface="+mn-ea"/>
                <a:cs typeface="Times New Roman"/>
              </a:rPr>
              <a:t>/</a:t>
            </a:r>
            <a:r>
              <a:rPr lang="en-US" sz="1305" kern="1200" spc="41" dirty="0">
                <a:solidFill>
                  <a:srgbClr val="131313"/>
                </a:solidFill>
                <a:latin typeface="Times New Roman"/>
                <a:ea typeface="+mn-ea"/>
                <a:cs typeface="Times New Roman"/>
              </a:rPr>
              <a:t>Overview</a:t>
            </a:r>
            <a:endParaRPr lang="en-US" sz="1450" dirty="0">
              <a:latin typeface="Times New Roman"/>
              <a:cs typeface="Times New Roman"/>
            </a:endParaRPr>
          </a:p>
        </p:txBody>
      </p:sp>
      <p:sp>
        <p:nvSpPr>
          <p:cNvPr id="3" name="object 3"/>
          <p:cNvSpPr txBox="1"/>
          <p:nvPr/>
        </p:nvSpPr>
        <p:spPr>
          <a:xfrm>
            <a:off x="981447" y="2481980"/>
            <a:ext cx="3424329" cy="186308"/>
          </a:xfrm>
          <a:prstGeom prst="rect">
            <a:avLst/>
          </a:prstGeom>
        </p:spPr>
        <p:txBody>
          <a:bodyPr vert="horz" wrap="square" lIns="0" tIns="0" rIns="0" bIns="0" rtlCol="0">
            <a:spAutoFit/>
          </a:bodyPr>
          <a:lstStyle/>
          <a:p>
            <a:pPr marL="11430" marR="4572" indent="572" defTabSz="822960">
              <a:lnSpc>
                <a:spcPts val="1422"/>
              </a:lnSpc>
              <a:spcAft>
                <a:spcPts val="600"/>
              </a:spcAft>
            </a:pPr>
            <a:r>
              <a:rPr lang="en-US" sz="1305" kern="1200" spc="27" dirty="0">
                <a:solidFill>
                  <a:srgbClr val="131313"/>
                </a:solidFill>
                <a:latin typeface="Times New Roman"/>
                <a:ea typeface="+mn-ea"/>
                <a:cs typeface="Times New Roman"/>
              </a:rPr>
              <a:t>2024 Federal Programs Overview </a:t>
            </a:r>
            <a:endParaRPr lang="en-US" sz="1450" dirty="0">
              <a:latin typeface="Times New Roman"/>
              <a:cs typeface="Times New Roman"/>
            </a:endParaRPr>
          </a:p>
        </p:txBody>
      </p:sp>
      <p:sp>
        <p:nvSpPr>
          <p:cNvPr id="4" name="object 4"/>
          <p:cNvSpPr txBox="1"/>
          <p:nvPr/>
        </p:nvSpPr>
        <p:spPr>
          <a:xfrm>
            <a:off x="5033446" y="1630240"/>
            <a:ext cx="2555418" cy="197952"/>
          </a:xfrm>
          <a:prstGeom prst="rect">
            <a:avLst/>
          </a:prstGeom>
        </p:spPr>
        <p:txBody>
          <a:bodyPr vert="horz" wrap="square" lIns="0" tIns="0" rIns="0" bIns="0" rtlCol="0">
            <a:spAutoFit/>
          </a:bodyPr>
          <a:lstStyle/>
          <a:p>
            <a:pPr marL="12573" defTabSz="822960">
              <a:lnSpc>
                <a:spcPts val="1508"/>
              </a:lnSpc>
              <a:spcAft>
                <a:spcPts val="600"/>
              </a:spcAft>
            </a:pPr>
            <a:r>
              <a:rPr lang="en-US" sz="1305" kern="1200" spc="23" dirty="0">
                <a:solidFill>
                  <a:srgbClr val="131313"/>
                </a:solidFill>
                <a:latin typeface="Times New Roman"/>
                <a:ea typeface="+mn-ea"/>
                <a:cs typeface="Times New Roman"/>
              </a:rPr>
              <a:t>David Hancock, MHC</a:t>
            </a:r>
            <a:endParaRPr lang="en-US" sz="1450" dirty="0">
              <a:latin typeface="Times New Roman"/>
              <a:cs typeface="Times New Roman"/>
            </a:endParaRPr>
          </a:p>
        </p:txBody>
      </p:sp>
      <p:sp>
        <p:nvSpPr>
          <p:cNvPr id="5" name="object 5"/>
          <p:cNvSpPr txBox="1"/>
          <p:nvPr/>
        </p:nvSpPr>
        <p:spPr>
          <a:xfrm>
            <a:off x="5077507" y="2470885"/>
            <a:ext cx="2542733" cy="395906"/>
          </a:xfrm>
          <a:prstGeom prst="rect">
            <a:avLst/>
          </a:prstGeom>
        </p:spPr>
        <p:txBody>
          <a:bodyPr vert="horz" wrap="square" lIns="0" tIns="0" rIns="0" bIns="0" rtlCol="0">
            <a:spAutoFit/>
          </a:bodyPr>
          <a:lstStyle/>
          <a:p>
            <a:pPr marL="11430" defTabSz="822960">
              <a:lnSpc>
                <a:spcPts val="1508"/>
              </a:lnSpc>
            </a:pPr>
            <a:r>
              <a:rPr lang="en-US" sz="1305" kern="1200" spc="32" dirty="0">
                <a:solidFill>
                  <a:srgbClr val="131313"/>
                </a:solidFill>
                <a:latin typeface="Times New Roman"/>
                <a:ea typeface="+mn-ea"/>
                <a:cs typeface="Times New Roman"/>
              </a:rPr>
              <a:t>Kimberly Stamps, MHC</a:t>
            </a:r>
            <a:endParaRPr lang="en-US" sz="1305" kern="1200" dirty="0">
              <a:solidFill>
                <a:schemeClr val="tx1"/>
              </a:solidFill>
              <a:latin typeface="Times New Roman"/>
              <a:ea typeface="+mn-ea"/>
              <a:cs typeface="Times New Roman"/>
            </a:endParaRPr>
          </a:p>
          <a:p>
            <a:pPr marL="16574" marR="4572" indent="-5715" defTabSz="822960">
              <a:lnSpc>
                <a:spcPts val="1422"/>
              </a:lnSpc>
              <a:spcBef>
                <a:spcPts val="108"/>
              </a:spcBef>
            </a:pPr>
            <a:r>
              <a:rPr lang="en-US" sz="1305" kern="1200" spc="18" dirty="0">
                <a:solidFill>
                  <a:srgbClr val="131313"/>
                </a:solidFill>
                <a:latin typeface="Times New Roman"/>
                <a:ea typeface="+mn-ea"/>
                <a:cs typeface="Times New Roman"/>
              </a:rPr>
              <a:t>Tamara Stewart, MHC</a:t>
            </a:r>
            <a:endParaRPr lang="en-US" sz="1450" dirty="0">
              <a:latin typeface="Times New Roman"/>
              <a:cs typeface="Times New Roman"/>
            </a:endParaRPr>
          </a:p>
        </p:txBody>
      </p:sp>
      <p:sp>
        <p:nvSpPr>
          <p:cNvPr id="6" name="object 6"/>
          <p:cNvSpPr txBox="1"/>
          <p:nvPr/>
        </p:nvSpPr>
        <p:spPr>
          <a:xfrm>
            <a:off x="5079166" y="3025276"/>
            <a:ext cx="3171993" cy="461665"/>
          </a:xfrm>
          <a:prstGeom prst="rect">
            <a:avLst/>
          </a:prstGeom>
        </p:spPr>
        <p:txBody>
          <a:bodyPr vert="horz" wrap="square" lIns="0" tIns="0" rIns="0" bIns="0" rtlCol="0">
            <a:spAutoFit/>
          </a:bodyPr>
          <a:lstStyle/>
          <a:p>
            <a:pPr marL="13144" defTabSz="822960">
              <a:lnSpc>
                <a:spcPts val="1508"/>
              </a:lnSpc>
              <a:spcAft>
                <a:spcPts val="600"/>
              </a:spcAft>
            </a:pPr>
            <a:r>
              <a:rPr lang="en-US" sz="1305" kern="1200" spc="27" dirty="0">
                <a:solidFill>
                  <a:srgbClr val="232323"/>
                </a:solidFill>
                <a:latin typeface="Times New Roman"/>
                <a:ea typeface="+mn-ea"/>
                <a:cs typeface="Times New Roman"/>
              </a:rPr>
              <a:t>Steve Hardin, MDH</a:t>
            </a:r>
          </a:p>
          <a:p>
            <a:pPr marL="13144" defTabSz="822960">
              <a:lnSpc>
                <a:spcPts val="1508"/>
              </a:lnSpc>
              <a:spcAft>
                <a:spcPts val="600"/>
              </a:spcAft>
            </a:pPr>
            <a:r>
              <a:rPr lang="en-US" sz="1305" kern="1200" spc="27" dirty="0">
                <a:solidFill>
                  <a:srgbClr val="232323"/>
                </a:solidFill>
                <a:latin typeface="Times New Roman"/>
                <a:ea typeface="+mn-ea"/>
                <a:cs typeface="Times New Roman"/>
              </a:rPr>
              <a:t>Lisa</a:t>
            </a:r>
            <a:r>
              <a:rPr lang="en-US" sz="1305" kern="1200" dirty="0">
                <a:solidFill>
                  <a:srgbClr val="232323"/>
                </a:solidFill>
                <a:latin typeface="Times New Roman"/>
                <a:ea typeface="+mn-ea"/>
                <a:cs typeface="Times New Roman"/>
              </a:rPr>
              <a:t> </a:t>
            </a:r>
            <a:r>
              <a:rPr lang="en-US" sz="1305" kern="1200" spc="23" dirty="0">
                <a:solidFill>
                  <a:srgbClr val="232323"/>
                </a:solidFill>
                <a:latin typeface="Times New Roman"/>
                <a:ea typeface="+mn-ea"/>
                <a:cs typeface="Times New Roman"/>
              </a:rPr>
              <a:t>Maxwell</a:t>
            </a:r>
            <a:r>
              <a:rPr lang="en-US" sz="1305" kern="1200" spc="18" dirty="0">
                <a:solidFill>
                  <a:srgbClr val="131313"/>
                </a:solidFill>
                <a:latin typeface="Times New Roman"/>
                <a:ea typeface="+mn-ea"/>
                <a:cs typeface="Times New Roman"/>
              </a:rPr>
              <a:t>, MDH</a:t>
            </a:r>
            <a:endParaRPr lang="en-US" sz="1450" spc="20" dirty="0">
              <a:solidFill>
                <a:srgbClr val="131313"/>
              </a:solidFill>
              <a:latin typeface="Times New Roman"/>
              <a:cs typeface="Times New Roman"/>
            </a:endParaRPr>
          </a:p>
        </p:txBody>
      </p:sp>
      <p:sp>
        <p:nvSpPr>
          <p:cNvPr id="8" name="object 8"/>
          <p:cNvSpPr txBox="1"/>
          <p:nvPr/>
        </p:nvSpPr>
        <p:spPr>
          <a:xfrm>
            <a:off x="981447" y="3045262"/>
            <a:ext cx="3577700" cy="202610"/>
          </a:xfrm>
          <a:prstGeom prst="rect">
            <a:avLst/>
          </a:prstGeom>
        </p:spPr>
        <p:txBody>
          <a:bodyPr vert="horz" wrap="square" lIns="0" tIns="0" rIns="0" bIns="0" rtlCol="0">
            <a:spAutoFit/>
          </a:bodyPr>
          <a:lstStyle/>
          <a:p>
            <a:pPr marL="11430" defTabSz="822960">
              <a:spcAft>
                <a:spcPts val="600"/>
              </a:spcAft>
            </a:pPr>
            <a:r>
              <a:rPr lang="en-US" sz="1305" kern="1200" spc="45" dirty="0">
                <a:solidFill>
                  <a:srgbClr val="131313"/>
                </a:solidFill>
                <a:latin typeface="Times New Roman"/>
                <a:ea typeface="+mn-ea"/>
                <a:cs typeface="Times New Roman"/>
              </a:rPr>
              <a:t>CDBG Overview </a:t>
            </a:r>
            <a:endParaRPr lang="en-US" sz="1450" dirty="0">
              <a:latin typeface="Times New Roman"/>
              <a:cs typeface="Times New Roman"/>
            </a:endParaRPr>
          </a:p>
        </p:txBody>
      </p:sp>
      <p:sp>
        <p:nvSpPr>
          <p:cNvPr id="9" name="object 9"/>
          <p:cNvSpPr txBox="1"/>
          <p:nvPr/>
        </p:nvSpPr>
        <p:spPr>
          <a:xfrm>
            <a:off x="1001529" y="5151509"/>
            <a:ext cx="6618711" cy="1096891"/>
          </a:xfrm>
          <a:prstGeom prst="rect">
            <a:avLst/>
          </a:prstGeom>
        </p:spPr>
        <p:txBody>
          <a:bodyPr vert="horz" wrap="square" lIns="0" tIns="0" rIns="0" bIns="0" rtlCol="0">
            <a:spAutoFit/>
          </a:bodyPr>
          <a:lstStyle/>
          <a:p>
            <a:pPr marL="11430" defTabSz="822960"/>
            <a:r>
              <a:rPr lang="en-US" sz="1170" kern="1200" spc="-5" dirty="0">
                <a:solidFill>
                  <a:srgbClr val="131313"/>
                </a:solidFill>
                <a:latin typeface="Times New Roman"/>
                <a:ea typeface="+mn-ea"/>
                <a:cs typeface="Times New Roman"/>
              </a:rPr>
              <a:t>ADJOURN</a:t>
            </a:r>
            <a:endParaRPr lang="en-US" sz="1170" kern="1200" dirty="0">
              <a:solidFill>
                <a:schemeClr val="tx1"/>
              </a:solidFill>
              <a:latin typeface="Times New Roman"/>
              <a:ea typeface="+mn-ea"/>
              <a:cs typeface="Times New Roman"/>
            </a:endParaRPr>
          </a:p>
          <a:p>
            <a:pPr defTabSz="822960">
              <a:spcBef>
                <a:spcPts val="9"/>
              </a:spcBef>
            </a:pPr>
            <a:endParaRPr lang="en-US" sz="1395" kern="1200" dirty="0">
              <a:solidFill>
                <a:schemeClr val="tx1"/>
              </a:solidFill>
              <a:latin typeface="Times New Roman"/>
              <a:ea typeface="+mn-ea"/>
              <a:cs typeface="Times New Roman"/>
            </a:endParaRPr>
          </a:p>
          <a:p>
            <a:pPr marL="12573" marR="4572" defTabSz="822960">
              <a:lnSpc>
                <a:spcPts val="1359"/>
              </a:lnSpc>
            </a:pPr>
            <a:r>
              <a:rPr lang="en-US" sz="1170" kern="1200" spc="5" dirty="0">
                <a:solidFill>
                  <a:srgbClr val="131313"/>
                </a:solidFill>
                <a:latin typeface="Times New Roman"/>
                <a:ea typeface="+mn-ea"/>
                <a:cs typeface="Times New Roman"/>
              </a:rPr>
              <a:t>Public </a:t>
            </a:r>
            <a:r>
              <a:rPr lang="en-US" sz="1170" kern="1200" spc="-9" dirty="0">
                <a:solidFill>
                  <a:srgbClr val="232323"/>
                </a:solidFill>
                <a:latin typeface="Times New Roman"/>
                <a:ea typeface="+mn-ea"/>
                <a:cs typeface="Times New Roman"/>
              </a:rPr>
              <a:t>Comments will </a:t>
            </a:r>
            <a:r>
              <a:rPr lang="en-US" sz="1170" kern="1200" spc="-5" dirty="0">
                <a:solidFill>
                  <a:srgbClr val="131313"/>
                </a:solidFill>
                <a:latin typeface="Times New Roman"/>
                <a:ea typeface="+mn-ea"/>
                <a:cs typeface="Times New Roman"/>
              </a:rPr>
              <a:t>be </a:t>
            </a:r>
            <a:r>
              <a:rPr lang="en-US" sz="1170" kern="1200" spc="-9" dirty="0">
                <a:solidFill>
                  <a:srgbClr val="232323"/>
                </a:solidFill>
                <a:latin typeface="Times New Roman"/>
                <a:ea typeface="+mn-ea"/>
                <a:cs typeface="Times New Roman"/>
              </a:rPr>
              <a:t>accepted </a:t>
            </a:r>
            <a:r>
              <a:rPr lang="en-US" sz="1170" kern="1200" spc="5" dirty="0">
                <a:solidFill>
                  <a:srgbClr val="232323"/>
                </a:solidFill>
                <a:latin typeface="Times New Roman"/>
                <a:ea typeface="+mn-ea"/>
                <a:cs typeface="Times New Roman"/>
              </a:rPr>
              <a:t>from </a:t>
            </a:r>
            <a:r>
              <a:rPr lang="en-US" sz="1170" kern="1200" spc="-5" dirty="0">
                <a:solidFill>
                  <a:srgbClr val="131313"/>
                </a:solidFill>
                <a:highlight>
                  <a:srgbClr val="FFFF00"/>
                </a:highlight>
                <a:latin typeface="Times New Roman"/>
                <a:ea typeface="+mn-ea"/>
                <a:cs typeface="Times New Roman"/>
              </a:rPr>
              <a:t>April 10, 2024 to May 11, 2024</a:t>
            </a:r>
            <a:r>
              <a:rPr lang="en-US" sz="1170" kern="1200" dirty="0">
                <a:solidFill>
                  <a:srgbClr val="232323"/>
                </a:solidFill>
                <a:highlight>
                  <a:srgbClr val="FFFF00"/>
                </a:highlight>
                <a:latin typeface="Times New Roman"/>
                <a:ea typeface="+mn-ea"/>
                <a:cs typeface="Times New Roman"/>
              </a:rPr>
              <a:t>. </a:t>
            </a:r>
            <a:r>
              <a:rPr lang="en-US" sz="1170" kern="1200" spc="9" dirty="0">
                <a:solidFill>
                  <a:srgbClr val="131313"/>
                </a:solidFill>
                <a:latin typeface="Times New Roman"/>
                <a:ea typeface="+mn-ea"/>
                <a:cs typeface="Times New Roman"/>
              </a:rPr>
              <a:t>P</a:t>
            </a:r>
            <a:r>
              <a:rPr lang="en-US" sz="1170" kern="1200" spc="9" dirty="0">
                <a:solidFill>
                  <a:srgbClr val="414141"/>
                </a:solidFill>
                <a:latin typeface="Times New Roman"/>
                <a:ea typeface="+mn-ea"/>
                <a:cs typeface="Times New Roman"/>
              </a:rPr>
              <a:t>l</a:t>
            </a:r>
            <a:r>
              <a:rPr lang="en-US" sz="1170" kern="1200" spc="9" dirty="0">
                <a:solidFill>
                  <a:srgbClr val="131313"/>
                </a:solidFill>
                <a:latin typeface="Times New Roman"/>
                <a:ea typeface="+mn-ea"/>
                <a:cs typeface="Times New Roman"/>
              </a:rPr>
              <a:t>ease </a:t>
            </a:r>
            <a:r>
              <a:rPr lang="en-US" sz="1170" kern="1200" spc="-9" dirty="0">
                <a:solidFill>
                  <a:srgbClr val="232323"/>
                </a:solidFill>
                <a:latin typeface="Times New Roman"/>
                <a:ea typeface="+mn-ea"/>
                <a:cs typeface="Times New Roman"/>
              </a:rPr>
              <a:t>submit </a:t>
            </a:r>
            <a:r>
              <a:rPr lang="en-US" sz="1170" kern="1200" spc="-5" dirty="0">
                <a:solidFill>
                  <a:srgbClr val="232323"/>
                </a:solidFill>
                <a:latin typeface="Times New Roman"/>
                <a:ea typeface="+mn-ea"/>
                <a:cs typeface="Times New Roman"/>
              </a:rPr>
              <a:t>comments </a:t>
            </a:r>
            <a:r>
              <a:rPr lang="en-US" sz="1170" kern="1200" spc="5" dirty="0">
                <a:solidFill>
                  <a:srgbClr val="232323"/>
                </a:solidFill>
                <a:latin typeface="Times New Roman"/>
                <a:ea typeface="+mn-ea"/>
                <a:cs typeface="Times New Roman"/>
              </a:rPr>
              <a:t>to </a:t>
            </a:r>
            <a:r>
              <a:rPr lang="en-US" sz="1170" kern="1200" spc="-14" dirty="0">
                <a:solidFill>
                  <a:srgbClr val="131313"/>
                </a:solidFill>
                <a:latin typeface="Times New Roman"/>
                <a:ea typeface="+mn-ea"/>
                <a:cs typeface="Times New Roman"/>
              </a:rPr>
              <a:t>David  </a:t>
            </a:r>
            <a:r>
              <a:rPr lang="en-US" sz="1170" kern="1200" spc="-5" dirty="0">
                <a:solidFill>
                  <a:srgbClr val="131313"/>
                </a:solidFill>
                <a:latin typeface="Times New Roman"/>
                <a:ea typeface="+mn-ea"/>
                <a:cs typeface="Times New Roman"/>
              </a:rPr>
              <a:t>Hancock </a:t>
            </a:r>
            <a:r>
              <a:rPr lang="en-US" sz="1170" kern="1200" spc="14" dirty="0">
                <a:solidFill>
                  <a:srgbClr val="232323"/>
                </a:solidFill>
                <a:latin typeface="Times New Roman"/>
                <a:ea typeface="+mn-ea"/>
                <a:cs typeface="Times New Roman"/>
              </a:rPr>
              <a:t>at </a:t>
            </a:r>
            <a:r>
              <a:rPr lang="en-US" sz="1170" kern="1200" spc="-9" dirty="0">
                <a:solidFill>
                  <a:srgbClr val="232323"/>
                </a:solidFill>
                <a:latin typeface="Times New Roman"/>
                <a:ea typeface="+mn-ea"/>
                <a:cs typeface="Times New Roman"/>
              </a:rPr>
              <a:t>the </a:t>
            </a:r>
            <a:r>
              <a:rPr lang="en-US" sz="1170" kern="1200" spc="-9" dirty="0">
                <a:solidFill>
                  <a:srgbClr val="131313"/>
                </a:solidFill>
                <a:latin typeface="Times New Roman"/>
                <a:ea typeface="+mn-ea"/>
                <a:cs typeface="Times New Roman"/>
              </a:rPr>
              <a:t>following </a:t>
            </a:r>
            <a:r>
              <a:rPr lang="en-US" sz="1170" kern="1200" spc="-5" dirty="0">
                <a:solidFill>
                  <a:srgbClr val="232323"/>
                </a:solidFill>
                <a:latin typeface="Times New Roman"/>
                <a:ea typeface="+mn-ea"/>
                <a:cs typeface="Times New Roman"/>
              </a:rPr>
              <a:t>address:  </a:t>
            </a:r>
            <a:r>
              <a:rPr lang="en-US" sz="1170" kern="1200" spc="-9" dirty="0">
                <a:solidFill>
                  <a:srgbClr val="232323"/>
                </a:solidFill>
                <a:latin typeface="Times New Roman"/>
                <a:ea typeface="+mn-ea"/>
                <a:cs typeface="Times New Roman"/>
              </a:rPr>
              <a:t>735 </a:t>
            </a:r>
            <a:r>
              <a:rPr lang="en-US" sz="1170" kern="1200" spc="-5" dirty="0">
                <a:solidFill>
                  <a:srgbClr val="131313"/>
                </a:solidFill>
                <a:latin typeface="Times New Roman"/>
                <a:ea typeface="+mn-ea"/>
                <a:cs typeface="Times New Roman"/>
              </a:rPr>
              <a:t>Riverside </a:t>
            </a:r>
            <a:r>
              <a:rPr lang="en-US" sz="1170" kern="1200" dirty="0">
                <a:solidFill>
                  <a:srgbClr val="131313"/>
                </a:solidFill>
                <a:latin typeface="Times New Roman"/>
                <a:ea typeface="+mn-ea"/>
                <a:cs typeface="Times New Roman"/>
              </a:rPr>
              <a:t>Drive</a:t>
            </a:r>
            <a:r>
              <a:rPr lang="en-US" sz="1170" kern="1200" dirty="0">
                <a:solidFill>
                  <a:srgbClr val="414141"/>
                </a:solidFill>
                <a:latin typeface="Times New Roman"/>
                <a:ea typeface="+mn-ea"/>
                <a:cs typeface="Times New Roman"/>
              </a:rPr>
              <a:t>, </a:t>
            </a:r>
            <a:r>
              <a:rPr lang="en-US" sz="1170" kern="1200" dirty="0">
                <a:solidFill>
                  <a:srgbClr val="232323"/>
                </a:solidFill>
                <a:latin typeface="Times New Roman"/>
                <a:ea typeface="+mn-ea"/>
                <a:cs typeface="Times New Roman"/>
              </a:rPr>
              <a:t>Jackson</a:t>
            </a:r>
            <a:r>
              <a:rPr lang="en-US" sz="1170" kern="1200" dirty="0">
                <a:solidFill>
                  <a:srgbClr val="414141"/>
                </a:solidFill>
                <a:latin typeface="Times New Roman"/>
                <a:ea typeface="+mn-ea"/>
                <a:cs typeface="Times New Roman"/>
              </a:rPr>
              <a:t>, </a:t>
            </a:r>
            <a:r>
              <a:rPr lang="en-US" sz="1170" kern="1200" spc="5" dirty="0">
                <a:solidFill>
                  <a:srgbClr val="131313"/>
                </a:solidFill>
                <a:latin typeface="Times New Roman"/>
                <a:ea typeface="+mn-ea"/>
                <a:cs typeface="Times New Roman"/>
              </a:rPr>
              <a:t>MS </a:t>
            </a:r>
            <a:r>
              <a:rPr lang="en-US" sz="1170" kern="1200" spc="-9" dirty="0">
                <a:solidFill>
                  <a:srgbClr val="232323"/>
                </a:solidFill>
                <a:latin typeface="Times New Roman"/>
                <a:ea typeface="+mn-ea"/>
                <a:cs typeface="Times New Roman"/>
              </a:rPr>
              <a:t>39202 </a:t>
            </a:r>
            <a:r>
              <a:rPr lang="en-US" sz="1170" kern="1200" dirty="0">
                <a:solidFill>
                  <a:srgbClr val="131313"/>
                </a:solidFill>
                <a:latin typeface="Times New Roman"/>
                <a:ea typeface="+mn-ea"/>
                <a:cs typeface="Times New Roman"/>
              </a:rPr>
              <a:t>or </a:t>
            </a:r>
            <a:r>
              <a:rPr lang="en-US" sz="1170" kern="1200" spc="266" dirty="0">
                <a:solidFill>
                  <a:srgbClr val="131313"/>
                </a:solidFill>
                <a:latin typeface="Times New Roman"/>
                <a:ea typeface="+mn-ea"/>
                <a:cs typeface="Times New Roman"/>
              </a:rPr>
              <a:t> </a:t>
            </a:r>
            <a:r>
              <a:rPr lang="en-US" sz="1170" u="sng" kern="1200" spc="5" dirty="0">
                <a:solidFill>
                  <a:srgbClr val="2121FF"/>
                </a:solidFill>
                <a:latin typeface="Times New Roman"/>
                <a:ea typeface="+mn-ea"/>
                <a:cs typeface="Times New Roman"/>
                <a:hlinkClick r:id="rId2"/>
              </a:rPr>
              <a:t>david.hancock@mshc.com</a:t>
            </a:r>
            <a:endParaRPr lang="en-US" sz="1170" kern="1200" dirty="0">
              <a:solidFill>
                <a:schemeClr val="tx1"/>
              </a:solidFill>
              <a:latin typeface="Times New Roman"/>
              <a:ea typeface="+mn-ea"/>
              <a:cs typeface="Times New Roman"/>
            </a:endParaRPr>
          </a:p>
          <a:p>
            <a:pPr defTabSz="822960">
              <a:spcBef>
                <a:spcPts val="9"/>
              </a:spcBef>
            </a:pPr>
            <a:endParaRPr lang="en-US" sz="1080" kern="1200" dirty="0">
              <a:solidFill>
                <a:schemeClr val="tx1"/>
              </a:solidFill>
              <a:latin typeface="Times New Roman"/>
              <a:ea typeface="+mn-ea"/>
              <a:cs typeface="Times New Roman"/>
            </a:endParaRPr>
          </a:p>
          <a:p>
            <a:pPr marL="15431" defTabSz="822960">
              <a:spcBef>
                <a:spcPts val="5"/>
              </a:spcBef>
            </a:pPr>
            <a:r>
              <a:rPr lang="en-US" sz="1170" kern="1200" spc="-5" dirty="0">
                <a:solidFill>
                  <a:srgbClr val="131313"/>
                </a:solidFill>
                <a:latin typeface="Times New Roman"/>
                <a:ea typeface="+mn-ea"/>
                <a:cs typeface="Times New Roman"/>
              </a:rPr>
              <a:t>Please </a:t>
            </a:r>
            <a:r>
              <a:rPr lang="en-US" sz="1170" kern="1200" spc="-5" dirty="0">
                <a:solidFill>
                  <a:srgbClr val="232323"/>
                </a:solidFill>
                <a:latin typeface="Times New Roman"/>
                <a:ea typeface="+mn-ea"/>
                <a:cs typeface="Times New Roman"/>
              </a:rPr>
              <a:t>visit </a:t>
            </a:r>
            <a:r>
              <a:rPr lang="en-US" sz="1170" kern="1200" spc="45" dirty="0">
                <a:solidFill>
                  <a:srgbClr val="232323"/>
                </a:solidFill>
                <a:latin typeface="Times New Roman"/>
                <a:ea typeface="+mn-ea"/>
                <a:cs typeface="Times New Roman"/>
              </a:rPr>
              <a:t>MHC</a:t>
            </a:r>
            <a:r>
              <a:rPr lang="en-US" sz="1170" kern="1200" spc="45" dirty="0">
                <a:solidFill>
                  <a:srgbClr val="414141"/>
                </a:solidFill>
                <a:latin typeface="Times New Roman"/>
                <a:ea typeface="+mn-ea"/>
                <a:cs typeface="Times New Roman"/>
              </a:rPr>
              <a:t>'</a:t>
            </a:r>
            <a:r>
              <a:rPr lang="en-US" sz="1170" kern="1200" spc="45" dirty="0">
                <a:solidFill>
                  <a:srgbClr val="232323"/>
                </a:solidFill>
                <a:latin typeface="Times New Roman"/>
                <a:ea typeface="+mn-ea"/>
                <a:cs typeface="Times New Roman"/>
              </a:rPr>
              <a:t>s </a:t>
            </a:r>
            <a:r>
              <a:rPr lang="en-US" sz="1170" kern="1200" spc="-9" dirty="0">
                <a:solidFill>
                  <a:srgbClr val="232323"/>
                </a:solidFill>
                <a:latin typeface="Times New Roman"/>
                <a:ea typeface="+mn-ea"/>
                <a:cs typeface="Times New Roman"/>
              </a:rPr>
              <a:t>website </a:t>
            </a:r>
            <a:r>
              <a:rPr lang="en-US" sz="1170" kern="1200" spc="-18" dirty="0">
                <a:solidFill>
                  <a:srgbClr val="232323"/>
                </a:solidFill>
                <a:latin typeface="Times New Roman"/>
                <a:ea typeface="+mn-ea"/>
                <a:cs typeface="Times New Roman"/>
              </a:rPr>
              <a:t>at </a:t>
            </a:r>
            <a:r>
              <a:rPr lang="en-US" sz="1170" u="sng" kern="1200" spc="9" dirty="0">
                <a:solidFill>
                  <a:srgbClr val="2121FF"/>
                </a:solidFill>
                <a:latin typeface="Times New Roman"/>
                <a:ea typeface="+mn-ea"/>
                <a:cs typeface="Times New Roman"/>
                <a:hlinkClick r:id="rId3"/>
              </a:rPr>
              <a:t>www.mshomecorp.com </a:t>
            </a:r>
            <a:r>
              <a:rPr lang="en-US" sz="1170" kern="1200" spc="-14" dirty="0">
                <a:solidFill>
                  <a:srgbClr val="232323"/>
                </a:solidFill>
                <a:latin typeface="Times New Roman"/>
                <a:ea typeface="+mn-ea"/>
                <a:cs typeface="Times New Roman"/>
              </a:rPr>
              <a:t>and </a:t>
            </a:r>
            <a:r>
              <a:rPr lang="en-US" sz="1170" kern="1200" spc="-5" dirty="0">
                <a:solidFill>
                  <a:srgbClr val="131313"/>
                </a:solidFill>
                <a:latin typeface="Times New Roman"/>
                <a:ea typeface="+mn-ea"/>
                <a:cs typeface="Times New Roman"/>
              </a:rPr>
              <a:t>provide </a:t>
            </a:r>
            <a:r>
              <a:rPr lang="en-US" sz="1170" kern="1200" dirty="0">
                <a:solidFill>
                  <a:srgbClr val="232323"/>
                </a:solidFill>
                <a:latin typeface="Times New Roman"/>
                <a:ea typeface="+mn-ea"/>
                <a:cs typeface="Times New Roman"/>
              </a:rPr>
              <a:t>your </a:t>
            </a:r>
            <a:r>
              <a:rPr lang="en-US" sz="1170" kern="1200" spc="-5" dirty="0">
                <a:solidFill>
                  <a:srgbClr val="131313"/>
                </a:solidFill>
                <a:latin typeface="Times New Roman"/>
                <a:ea typeface="+mn-ea"/>
                <a:cs typeface="Times New Roman"/>
              </a:rPr>
              <a:t>email </a:t>
            </a:r>
            <a:r>
              <a:rPr lang="en-US" sz="1170" kern="1200" spc="-5" dirty="0">
                <a:solidFill>
                  <a:srgbClr val="232323"/>
                </a:solidFill>
                <a:latin typeface="Times New Roman"/>
                <a:ea typeface="+mn-ea"/>
                <a:cs typeface="Times New Roman"/>
              </a:rPr>
              <a:t>address </a:t>
            </a:r>
            <a:r>
              <a:rPr lang="en-US" sz="1170" kern="1200" spc="5" dirty="0">
                <a:solidFill>
                  <a:srgbClr val="232323"/>
                </a:solidFill>
                <a:latin typeface="Times New Roman"/>
                <a:ea typeface="+mn-ea"/>
                <a:cs typeface="Times New Roman"/>
              </a:rPr>
              <a:t>to </a:t>
            </a:r>
            <a:r>
              <a:rPr lang="en-US" sz="1170" kern="1200" spc="126" dirty="0">
                <a:solidFill>
                  <a:srgbClr val="232323"/>
                </a:solidFill>
                <a:latin typeface="Times New Roman"/>
                <a:ea typeface="+mn-ea"/>
                <a:cs typeface="Times New Roman"/>
              </a:rPr>
              <a:t> </a:t>
            </a:r>
            <a:r>
              <a:rPr lang="en-US" sz="1170" kern="1200" spc="-9" dirty="0">
                <a:solidFill>
                  <a:srgbClr val="232323"/>
                </a:solidFill>
                <a:latin typeface="Times New Roman"/>
                <a:ea typeface="+mn-ea"/>
                <a:cs typeface="Times New Roman"/>
              </a:rPr>
              <a:t>receive</a:t>
            </a:r>
            <a:endParaRPr lang="en-US" sz="1300" dirty="0">
              <a:latin typeface="Times New Roman"/>
              <a:cs typeface="Times New Roman"/>
            </a:endParaRPr>
          </a:p>
        </p:txBody>
      </p:sp>
      <p:sp>
        <p:nvSpPr>
          <p:cNvPr id="10" name="object 10"/>
          <p:cNvSpPr txBox="1"/>
          <p:nvPr/>
        </p:nvSpPr>
        <p:spPr>
          <a:xfrm>
            <a:off x="993628" y="6248400"/>
            <a:ext cx="2112025" cy="180049"/>
          </a:xfrm>
          <a:prstGeom prst="rect">
            <a:avLst/>
          </a:prstGeom>
        </p:spPr>
        <p:txBody>
          <a:bodyPr vert="horz" wrap="square" lIns="0" tIns="0" rIns="0" bIns="0" rtlCol="0">
            <a:spAutoFit/>
          </a:bodyPr>
          <a:lstStyle/>
          <a:p>
            <a:pPr marL="11430" defTabSz="822960">
              <a:spcAft>
                <a:spcPts val="600"/>
              </a:spcAft>
            </a:pPr>
            <a:r>
              <a:rPr lang="en-US" sz="1170" kern="1200" spc="-9" dirty="0">
                <a:solidFill>
                  <a:srgbClr val="232323"/>
                </a:solidFill>
                <a:latin typeface="Times New Roman"/>
                <a:ea typeface="+mn-ea"/>
                <a:cs typeface="Times New Roman"/>
              </a:rPr>
              <a:t>announcements  and </a:t>
            </a:r>
            <a:r>
              <a:rPr lang="en-US" sz="1170" kern="1200" spc="-9" dirty="0">
                <a:solidFill>
                  <a:srgbClr val="131313"/>
                </a:solidFill>
                <a:latin typeface="Times New Roman"/>
                <a:ea typeface="+mn-ea"/>
                <a:cs typeface="Times New Roman"/>
              </a:rPr>
              <a:t>news</a:t>
            </a:r>
            <a:r>
              <a:rPr lang="en-US" sz="1170" kern="1200" spc="-45" dirty="0">
                <a:solidFill>
                  <a:srgbClr val="131313"/>
                </a:solidFill>
                <a:latin typeface="Times New Roman"/>
                <a:ea typeface="+mn-ea"/>
                <a:cs typeface="Times New Roman"/>
              </a:rPr>
              <a:t> </a:t>
            </a:r>
            <a:r>
              <a:rPr lang="en-US" sz="1170" kern="1200" spc="5" dirty="0">
                <a:solidFill>
                  <a:srgbClr val="131313"/>
                </a:solidFill>
                <a:latin typeface="Times New Roman"/>
                <a:ea typeface="+mn-ea"/>
                <a:cs typeface="Times New Roman"/>
              </a:rPr>
              <a:t>updates</a:t>
            </a:r>
            <a:r>
              <a:rPr lang="en-US" sz="1170" kern="1200" spc="5" dirty="0">
                <a:solidFill>
                  <a:srgbClr val="232323"/>
                </a:solidFill>
                <a:latin typeface="Times New Roman"/>
                <a:ea typeface="+mn-ea"/>
                <a:cs typeface="Times New Roman"/>
              </a:rPr>
              <a:t>.</a:t>
            </a:r>
            <a:endParaRPr lang="en-US" sz="1300" dirty="0">
              <a:latin typeface="Times New Roman"/>
              <a:cs typeface="Times New Roman"/>
            </a:endParaRPr>
          </a:p>
        </p:txBody>
      </p:sp>
      <p:sp>
        <p:nvSpPr>
          <p:cNvPr id="17" name="TextBox 16">
            <a:extLst>
              <a:ext uri="{FF2B5EF4-FFF2-40B4-BE49-F238E27FC236}">
                <a16:creationId xmlns:a16="http://schemas.microsoft.com/office/drawing/2014/main" id="{4F0B0F26-621E-454B-B6FD-177120D85069}"/>
              </a:ext>
            </a:extLst>
          </p:cNvPr>
          <p:cNvSpPr txBox="1"/>
          <p:nvPr/>
        </p:nvSpPr>
        <p:spPr>
          <a:xfrm>
            <a:off x="851383" y="1977221"/>
            <a:ext cx="6919001" cy="270147"/>
          </a:xfrm>
          <a:prstGeom prst="rect">
            <a:avLst/>
          </a:prstGeom>
          <a:noFill/>
        </p:spPr>
        <p:txBody>
          <a:bodyPr wrap="square">
            <a:spAutoFit/>
          </a:bodyPr>
          <a:lstStyle/>
          <a:p>
            <a:pPr marL="11430" marR="4572" indent="572" defTabSz="822960">
              <a:lnSpc>
                <a:spcPts val="1422"/>
              </a:lnSpc>
              <a:spcAft>
                <a:spcPts val="600"/>
              </a:spcAft>
            </a:pPr>
            <a:r>
              <a:rPr lang="en-US" sz="1305" kern="1200" spc="27" dirty="0">
                <a:solidFill>
                  <a:srgbClr val="131313"/>
                </a:solidFill>
                <a:latin typeface="Times New Roman"/>
                <a:ea typeface="+mn-ea"/>
                <a:cs typeface="Times New Roman"/>
              </a:rPr>
              <a:t>Consolidated Plan Priorities 2024			Steve Hardin, MDA</a:t>
            </a:r>
            <a:endParaRPr lang="en-US" sz="1450" spc="30" dirty="0">
              <a:solidFill>
                <a:srgbClr val="131313"/>
              </a:solidFill>
              <a:latin typeface="Times New Roman"/>
              <a:cs typeface="Times New Roman"/>
            </a:endParaRPr>
          </a:p>
        </p:txBody>
      </p:sp>
      <p:sp>
        <p:nvSpPr>
          <p:cNvPr id="11" name="object 8">
            <a:extLst>
              <a:ext uri="{FF2B5EF4-FFF2-40B4-BE49-F238E27FC236}">
                <a16:creationId xmlns:a16="http://schemas.microsoft.com/office/drawing/2014/main" id="{5DFACE50-12C8-E946-D132-1DB116811A66}"/>
              </a:ext>
            </a:extLst>
          </p:cNvPr>
          <p:cNvSpPr txBox="1"/>
          <p:nvPr/>
        </p:nvSpPr>
        <p:spPr>
          <a:xfrm>
            <a:off x="1001529" y="3628649"/>
            <a:ext cx="3577700" cy="202610"/>
          </a:xfrm>
          <a:prstGeom prst="rect">
            <a:avLst/>
          </a:prstGeom>
        </p:spPr>
        <p:txBody>
          <a:bodyPr vert="horz" wrap="square" lIns="0" tIns="0" rIns="0" bIns="0" rtlCol="0">
            <a:spAutoFit/>
          </a:bodyPr>
          <a:lstStyle/>
          <a:p>
            <a:pPr marL="11430" defTabSz="822960">
              <a:spcAft>
                <a:spcPts val="600"/>
              </a:spcAft>
            </a:pPr>
            <a:r>
              <a:rPr lang="en-US" sz="1305" kern="1200" spc="45" dirty="0">
                <a:solidFill>
                  <a:srgbClr val="131313"/>
                </a:solidFill>
                <a:latin typeface="Times New Roman"/>
                <a:ea typeface="+mn-ea"/>
                <a:cs typeface="Times New Roman"/>
              </a:rPr>
              <a:t>Fair Housing Disclaimer</a:t>
            </a:r>
            <a:endParaRPr lang="en-US" sz="1450" dirty="0">
              <a:latin typeface="Times New Roman"/>
              <a:cs typeface="Times New Roman"/>
            </a:endParaRPr>
          </a:p>
        </p:txBody>
      </p:sp>
      <p:sp>
        <p:nvSpPr>
          <p:cNvPr id="12" name="object 6">
            <a:extLst>
              <a:ext uri="{FF2B5EF4-FFF2-40B4-BE49-F238E27FC236}">
                <a16:creationId xmlns:a16="http://schemas.microsoft.com/office/drawing/2014/main" id="{8BF66FFB-26FB-CDFD-46BB-0DE76537DE43}"/>
              </a:ext>
            </a:extLst>
          </p:cNvPr>
          <p:cNvSpPr txBox="1"/>
          <p:nvPr/>
        </p:nvSpPr>
        <p:spPr>
          <a:xfrm>
            <a:off x="5077507" y="3652008"/>
            <a:ext cx="3171993" cy="197952"/>
          </a:xfrm>
          <a:prstGeom prst="rect">
            <a:avLst/>
          </a:prstGeom>
        </p:spPr>
        <p:txBody>
          <a:bodyPr vert="horz" wrap="square" lIns="0" tIns="0" rIns="0" bIns="0" rtlCol="0">
            <a:spAutoFit/>
          </a:bodyPr>
          <a:lstStyle/>
          <a:p>
            <a:pPr marL="13144" defTabSz="822960">
              <a:lnSpc>
                <a:spcPts val="1508"/>
              </a:lnSpc>
              <a:spcAft>
                <a:spcPts val="600"/>
              </a:spcAft>
            </a:pPr>
            <a:r>
              <a:rPr lang="en-US" sz="1305" kern="1200" spc="27" dirty="0">
                <a:solidFill>
                  <a:srgbClr val="232323"/>
                </a:solidFill>
                <a:latin typeface="Times New Roman"/>
                <a:ea typeface="+mn-ea"/>
                <a:cs typeface="Times New Roman"/>
              </a:rPr>
              <a:t>David Hancock, MHC</a:t>
            </a:r>
            <a:endParaRPr lang="en-US" sz="1450" spc="30" dirty="0">
              <a:solidFill>
                <a:srgbClr val="232323"/>
              </a:solidFill>
              <a:latin typeface="Times New Roman"/>
              <a:cs typeface="Times New Roman"/>
            </a:endParaRPr>
          </a:p>
        </p:txBody>
      </p:sp>
      <p:sp>
        <p:nvSpPr>
          <p:cNvPr id="13" name="object 8">
            <a:extLst>
              <a:ext uri="{FF2B5EF4-FFF2-40B4-BE49-F238E27FC236}">
                <a16:creationId xmlns:a16="http://schemas.microsoft.com/office/drawing/2014/main" id="{2B34F6FF-7488-96BF-170E-EB16DEEA66F4}"/>
              </a:ext>
            </a:extLst>
          </p:cNvPr>
          <p:cNvSpPr txBox="1"/>
          <p:nvPr/>
        </p:nvSpPr>
        <p:spPr>
          <a:xfrm>
            <a:off x="981447" y="4045766"/>
            <a:ext cx="6120547" cy="957185"/>
          </a:xfrm>
          <a:prstGeom prst="rect">
            <a:avLst/>
          </a:prstGeom>
        </p:spPr>
        <p:txBody>
          <a:bodyPr vert="horz" wrap="square" lIns="0" tIns="0" rIns="0" bIns="0" rtlCol="0">
            <a:spAutoFit/>
          </a:bodyPr>
          <a:lstStyle/>
          <a:p>
            <a:pPr marL="11430" defTabSz="822960">
              <a:spcAft>
                <a:spcPts val="600"/>
              </a:spcAft>
            </a:pPr>
            <a:r>
              <a:rPr lang="en-US" sz="1305" kern="1200" spc="45" dirty="0">
                <a:solidFill>
                  <a:srgbClr val="131313"/>
                </a:solidFill>
                <a:latin typeface="Times New Roman"/>
                <a:ea typeface="+mn-ea"/>
                <a:cs typeface="Times New Roman"/>
              </a:rPr>
              <a:t>Open Discussion			                  All</a:t>
            </a:r>
          </a:p>
          <a:p>
            <a:pPr marL="11430" defTabSz="822960">
              <a:spcAft>
                <a:spcPts val="600"/>
              </a:spcAft>
            </a:pPr>
            <a:r>
              <a:rPr lang="en-US" sz="1305" kern="1200" spc="45" dirty="0">
                <a:solidFill>
                  <a:srgbClr val="131313"/>
                </a:solidFill>
                <a:latin typeface="Times New Roman"/>
                <a:ea typeface="+mn-ea"/>
                <a:cs typeface="Times New Roman"/>
              </a:rPr>
              <a:t>	</a:t>
            </a:r>
          </a:p>
          <a:p>
            <a:pPr marL="11430" defTabSz="822960">
              <a:spcAft>
                <a:spcPts val="600"/>
              </a:spcAft>
            </a:pPr>
            <a:r>
              <a:rPr lang="en-US" sz="1305" kern="1200" spc="45" dirty="0">
                <a:solidFill>
                  <a:srgbClr val="131313"/>
                </a:solidFill>
                <a:latin typeface="Times New Roman"/>
                <a:ea typeface="+mn-ea"/>
                <a:cs typeface="Times New Roman"/>
              </a:rPr>
              <a:t>Key Ideas and Take Aways		</a:t>
            </a:r>
            <a:r>
              <a:rPr lang="en-US" sz="1305" spc="45" dirty="0">
                <a:solidFill>
                  <a:srgbClr val="131313"/>
                </a:solidFill>
                <a:latin typeface="Times New Roman"/>
                <a:cs typeface="Times New Roman"/>
              </a:rPr>
              <a:t>	 </a:t>
            </a:r>
            <a:r>
              <a:rPr lang="en-US" sz="1305" kern="1200" spc="45" dirty="0">
                <a:solidFill>
                  <a:srgbClr val="131313"/>
                </a:solidFill>
                <a:latin typeface="Times New Roman"/>
                <a:ea typeface="+mn-ea"/>
                <a:cs typeface="Times New Roman"/>
              </a:rPr>
              <a:t>MHC &amp; MDA		</a:t>
            </a:r>
            <a:endParaRPr lang="en-US" sz="145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D52E-0BFA-EB95-4EDA-4DEB1BCCAC8A}"/>
              </a:ext>
            </a:extLst>
          </p:cNvPr>
          <p:cNvSpPr>
            <a:spLocks noGrp="1"/>
          </p:cNvSpPr>
          <p:nvPr>
            <p:ph type="title"/>
          </p:nvPr>
        </p:nvSpPr>
        <p:spPr>
          <a:xfrm>
            <a:off x="1231842" y="1066800"/>
            <a:ext cx="7170928" cy="984885"/>
          </a:xfrm>
        </p:spPr>
        <p:txBody>
          <a:bodyPr/>
          <a:lstStyle/>
          <a:p>
            <a:r>
              <a:rPr lang="en-US" sz="3200" dirty="0">
                <a:solidFill>
                  <a:schemeClr val="tx1"/>
                </a:solidFill>
                <a:latin typeface="Franklin Gothic Medium" panose="020B0603020102020204" pitchFamily="34" charset="0"/>
              </a:rPr>
              <a:t>Emergency Shelter -Essential Services</a:t>
            </a:r>
            <a:endParaRPr lang="en-US" dirty="0"/>
          </a:p>
        </p:txBody>
      </p:sp>
      <p:sp>
        <p:nvSpPr>
          <p:cNvPr id="3" name="Text Placeholder 2">
            <a:extLst>
              <a:ext uri="{FF2B5EF4-FFF2-40B4-BE49-F238E27FC236}">
                <a16:creationId xmlns:a16="http://schemas.microsoft.com/office/drawing/2014/main" id="{5C9AB6BE-C797-C391-A4FB-8A0BEBFEBF96}"/>
              </a:ext>
            </a:extLst>
          </p:cNvPr>
          <p:cNvSpPr>
            <a:spLocks noGrp="1"/>
          </p:cNvSpPr>
          <p:nvPr>
            <p:ph type="body" idx="1"/>
          </p:nvPr>
        </p:nvSpPr>
        <p:spPr>
          <a:xfrm>
            <a:off x="1221485" y="1752600"/>
            <a:ext cx="6701028" cy="4862870"/>
          </a:xfrm>
        </p:spPr>
        <p:txBody>
          <a:bodyPr/>
          <a:lstStyle/>
          <a:p>
            <a:pPr marL="800100" lvl="1" indent="-342900">
              <a:buFont typeface="Arial" panose="020B0604020202020204" pitchFamily="34" charset="0"/>
              <a:buChar char="•"/>
            </a:pPr>
            <a:r>
              <a:rPr lang="en-US" sz="2400" dirty="0"/>
              <a:t>Child Care- connected to a shelter</a:t>
            </a:r>
          </a:p>
          <a:p>
            <a:pPr marL="800100" lvl="1" indent="-342900">
              <a:buFont typeface="Arial" panose="020B0604020202020204" pitchFamily="34" charset="0"/>
              <a:buChar char="•"/>
            </a:pPr>
            <a:r>
              <a:rPr lang="en-US" sz="2400" dirty="0"/>
              <a:t>Case Management </a:t>
            </a:r>
          </a:p>
          <a:p>
            <a:pPr marL="800100" lvl="1" indent="-342900">
              <a:buFont typeface="Arial" panose="020B0604020202020204" pitchFamily="34" charset="0"/>
              <a:buChar char="•"/>
            </a:pPr>
            <a:r>
              <a:rPr lang="en-US" sz="2400" dirty="0"/>
              <a:t>Education Services </a:t>
            </a:r>
          </a:p>
          <a:p>
            <a:pPr marL="800100" lvl="1" indent="-342900">
              <a:buFont typeface="Arial" panose="020B0604020202020204" pitchFamily="34" charset="0"/>
              <a:buChar char="•"/>
            </a:pPr>
            <a:r>
              <a:rPr lang="en-US" sz="2400" dirty="0"/>
              <a:t>Employment assistance and job training </a:t>
            </a:r>
          </a:p>
          <a:p>
            <a:pPr marL="800100" lvl="1" indent="-342900">
              <a:buFont typeface="Arial" panose="020B0604020202020204" pitchFamily="34" charset="0"/>
              <a:buChar char="•"/>
            </a:pPr>
            <a:r>
              <a:rPr lang="en-US" sz="2400" dirty="0"/>
              <a:t>Outpatient health services </a:t>
            </a:r>
          </a:p>
          <a:p>
            <a:pPr marL="800100" lvl="1" indent="-342900">
              <a:buFont typeface="Arial" panose="020B0604020202020204" pitchFamily="34" charset="0"/>
              <a:buChar char="•"/>
            </a:pPr>
            <a:r>
              <a:rPr lang="en-US" sz="2400" dirty="0"/>
              <a:t>Legal services </a:t>
            </a:r>
          </a:p>
          <a:p>
            <a:pPr marL="800100" lvl="1" indent="-342900">
              <a:buFont typeface="Arial" panose="020B0604020202020204" pitchFamily="34" charset="0"/>
              <a:buChar char="•"/>
            </a:pPr>
            <a:r>
              <a:rPr lang="en-US" sz="2400" dirty="0"/>
              <a:t>Life skills training </a:t>
            </a:r>
          </a:p>
          <a:p>
            <a:pPr marL="800100" lvl="1" indent="-342900">
              <a:buFont typeface="Arial" panose="020B0604020202020204" pitchFamily="34" charset="0"/>
              <a:buChar char="•"/>
            </a:pPr>
            <a:r>
              <a:rPr lang="en-US" sz="2400" dirty="0"/>
              <a:t>Substance abuse treatment (outpatient)</a:t>
            </a:r>
          </a:p>
          <a:p>
            <a:pPr marL="800100" lvl="1" indent="-342900">
              <a:buFont typeface="Arial" panose="020B0604020202020204" pitchFamily="34" charset="0"/>
              <a:buChar char="•"/>
            </a:pPr>
            <a:r>
              <a:rPr lang="en-US" sz="2400" dirty="0"/>
              <a:t>Transportation </a:t>
            </a:r>
          </a:p>
          <a:p>
            <a:pPr marL="800100" lvl="1" indent="-342900">
              <a:buFont typeface="Arial" panose="020B0604020202020204" pitchFamily="34" charset="0"/>
              <a:buChar char="•"/>
            </a:pPr>
            <a:r>
              <a:rPr lang="en-US" sz="2400" dirty="0"/>
              <a:t>Renovation </a:t>
            </a:r>
          </a:p>
          <a:p>
            <a:pPr marL="800100" lvl="1" indent="-342900">
              <a:buFont typeface="Arial" panose="020B0604020202020204" pitchFamily="34" charset="0"/>
              <a:buChar char="•"/>
            </a:pPr>
            <a:r>
              <a:rPr lang="en-US" sz="2400" dirty="0"/>
              <a:t>Shelter operations</a:t>
            </a:r>
          </a:p>
          <a:p>
            <a:pPr marL="800100" lvl="1" indent="-342900">
              <a:buFont typeface="Arial" panose="020B0604020202020204" pitchFamily="34" charset="0"/>
              <a:buChar char="•"/>
            </a:pPr>
            <a:r>
              <a:rPr lang="en-US" sz="2400" dirty="0"/>
              <a:t>Life skills </a:t>
            </a:r>
          </a:p>
          <a:p>
            <a:pPr lvl="1"/>
            <a:r>
              <a:rPr lang="en-US" sz="2800" dirty="0"/>
              <a:t> </a:t>
            </a:r>
          </a:p>
        </p:txBody>
      </p:sp>
    </p:spTree>
    <p:extLst>
      <p:ext uri="{BB962C8B-B14F-4D97-AF65-F5344CB8AC3E}">
        <p14:creationId xmlns:p14="http://schemas.microsoft.com/office/powerpoint/2010/main" val="27205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D52E-0BFA-EB95-4EDA-4DEB1BCCAC8A}"/>
              </a:ext>
            </a:extLst>
          </p:cNvPr>
          <p:cNvSpPr>
            <a:spLocks noGrp="1"/>
          </p:cNvSpPr>
          <p:nvPr>
            <p:ph type="title"/>
          </p:nvPr>
        </p:nvSpPr>
        <p:spPr>
          <a:xfrm>
            <a:off x="762000" y="1066800"/>
            <a:ext cx="7640770" cy="984885"/>
          </a:xfrm>
        </p:spPr>
        <p:txBody>
          <a:bodyPr/>
          <a:lstStyle/>
          <a:p>
            <a:r>
              <a:rPr lang="en-US" sz="3200" dirty="0">
                <a:solidFill>
                  <a:schemeClr val="tx1"/>
                </a:solidFill>
                <a:latin typeface="Franklin Gothic Medium" panose="020B0603020102020204" pitchFamily="34" charset="0"/>
              </a:rPr>
              <a:t>Rapid Rehousing and Homeles</a:t>
            </a:r>
            <a:r>
              <a:rPr lang="en-US" dirty="0">
                <a:solidFill>
                  <a:schemeClr val="tx1"/>
                </a:solidFill>
                <a:latin typeface="Franklin Gothic Medium" panose="020B0603020102020204" pitchFamily="34" charset="0"/>
              </a:rPr>
              <a:t>s Prevention </a:t>
            </a:r>
            <a:endParaRPr lang="en-US" dirty="0"/>
          </a:p>
        </p:txBody>
      </p:sp>
      <p:sp>
        <p:nvSpPr>
          <p:cNvPr id="3" name="Text Placeholder 2">
            <a:extLst>
              <a:ext uri="{FF2B5EF4-FFF2-40B4-BE49-F238E27FC236}">
                <a16:creationId xmlns:a16="http://schemas.microsoft.com/office/drawing/2014/main" id="{5C9AB6BE-C797-C391-A4FB-8A0BEBFEBF96}"/>
              </a:ext>
            </a:extLst>
          </p:cNvPr>
          <p:cNvSpPr>
            <a:spLocks noGrp="1"/>
          </p:cNvSpPr>
          <p:nvPr>
            <p:ph type="body" idx="1"/>
          </p:nvPr>
        </p:nvSpPr>
        <p:spPr>
          <a:xfrm>
            <a:off x="1221485" y="1752600"/>
            <a:ext cx="6701028" cy="4862870"/>
          </a:xfrm>
        </p:spPr>
        <p:txBody>
          <a:bodyPr/>
          <a:lstStyle/>
          <a:p>
            <a:pPr marL="800100" lvl="1" indent="-342900">
              <a:buFont typeface="Arial" panose="020B0604020202020204" pitchFamily="34" charset="0"/>
              <a:buChar char="•"/>
            </a:pPr>
            <a:r>
              <a:rPr lang="en-US" sz="2400" dirty="0"/>
              <a:t>Rental application fees</a:t>
            </a:r>
          </a:p>
          <a:p>
            <a:pPr marL="800100" lvl="1" indent="-342900">
              <a:buFont typeface="Arial" panose="020B0604020202020204" pitchFamily="34" charset="0"/>
              <a:buChar char="•"/>
            </a:pPr>
            <a:r>
              <a:rPr lang="en-US" sz="2400" dirty="0"/>
              <a:t>Security deposits </a:t>
            </a:r>
          </a:p>
          <a:p>
            <a:pPr marL="800100" lvl="1" indent="-342900">
              <a:buFont typeface="Arial" panose="020B0604020202020204" pitchFamily="34" charset="0"/>
              <a:buChar char="•"/>
            </a:pPr>
            <a:r>
              <a:rPr lang="en-US" sz="2400" dirty="0"/>
              <a:t>Last month’s rent</a:t>
            </a:r>
          </a:p>
          <a:p>
            <a:pPr marL="800100" lvl="1" indent="-342900">
              <a:buFont typeface="Arial" panose="020B0604020202020204" pitchFamily="34" charset="0"/>
              <a:buChar char="•"/>
            </a:pPr>
            <a:r>
              <a:rPr lang="en-US" sz="2400" dirty="0"/>
              <a:t>Utility deposits</a:t>
            </a:r>
          </a:p>
          <a:p>
            <a:pPr marL="800100" lvl="1" indent="-342900">
              <a:buFont typeface="Arial" panose="020B0604020202020204" pitchFamily="34" charset="0"/>
              <a:buChar char="•"/>
            </a:pPr>
            <a:r>
              <a:rPr lang="en-US" sz="2400" dirty="0"/>
              <a:t>Utility payment</a:t>
            </a:r>
          </a:p>
          <a:p>
            <a:pPr marL="800100" lvl="1" indent="-342900">
              <a:buFont typeface="Arial" panose="020B0604020202020204" pitchFamily="34" charset="0"/>
              <a:buChar char="•"/>
            </a:pPr>
            <a:r>
              <a:rPr lang="en-US" sz="2400" dirty="0"/>
              <a:t>Rental arrears </a:t>
            </a:r>
          </a:p>
          <a:p>
            <a:pPr marL="800100" lvl="1" indent="-342900">
              <a:buFont typeface="Arial" panose="020B0604020202020204" pitchFamily="34" charset="0"/>
              <a:buChar char="•"/>
            </a:pPr>
            <a:r>
              <a:rPr lang="en-US" sz="2400" dirty="0"/>
              <a:t>Rent payment</a:t>
            </a:r>
          </a:p>
          <a:p>
            <a:pPr marL="800100" lvl="1" indent="-342900">
              <a:buFont typeface="Arial" panose="020B0604020202020204" pitchFamily="34" charset="0"/>
              <a:buChar char="•"/>
            </a:pPr>
            <a:r>
              <a:rPr lang="en-US" sz="2400" dirty="0"/>
              <a:t>Moving cost</a:t>
            </a:r>
          </a:p>
          <a:p>
            <a:pPr marL="800100" lvl="1" indent="-342900">
              <a:buFont typeface="Arial" panose="020B0604020202020204" pitchFamily="34" charset="0"/>
              <a:buChar char="•"/>
            </a:pPr>
            <a:r>
              <a:rPr lang="en-US" sz="2400" dirty="0"/>
              <a:t>Case management </a:t>
            </a:r>
          </a:p>
          <a:p>
            <a:pPr marL="800100" lvl="1" indent="-342900">
              <a:buFont typeface="Arial" panose="020B0604020202020204" pitchFamily="34" charset="0"/>
              <a:buChar char="•"/>
            </a:pPr>
            <a:r>
              <a:rPr lang="en-US" sz="2400" dirty="0"/>
              <a:t>Mediation </a:t>
            </a:r>
          </a:p>
          <a:p>
            <a:pPr marL="800100" lvl="1" indent="-342900">
              <a:buFont typeface="Arial" panose="020B0604020202020204" pitchFamily="34" charset="0"/>
              <a:buChar char="•"/>
            </a:pPr>
            <a:r>
              <a:rPr lang="en-US" sz="2400" dirty="0"/>
              <a:t>Legal services </a:t>
            </a:r>
          </a:p>
          <a:p>
            <a:pPr marL="800100" lvl="1" indent="-342900">
              <a:buFont typeface="Arial" panose="020B0604020202020204" pitchFamily="34" charset="0"/>
              <a:buChar char="•"/>
            </a:pPr>
            <a:r>
              <a:rPr lang="en-US" sz="2400" dirty="0"/>
              <a:t>Credit repair (consultation)</a:t>
            </a:r>
          </a:p>
          <a:p>
            <a:pPr marL="800100" lvl="1"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23480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832878" y="724603"/>
            <a:ext cx="7760446" cy="975936"/>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defRPr/>
            </a:pPr>
            <a:endParaRPr lang="en-US" sz="3703" dirty="0"/>
          </a:p>
        </p:txBody>
      </p:sp>
      <p:sp>
        <p:nvSpPr>
          <p:cNvPr id="4" name="Title 3">
            <a:extLst>
              <a:ext uri="{FF2B5EF4-FFF2-40B4-BE49-F238E27FC236}">
                <a16:creationId xmlns:a16="http://schemas.microsoft.com/office/drawing/2014/main" id="{13ABC582-1921-3A27-F186-A463F1308B19}"/>
              </a:ext>
            </a:extLst>
          </p:cNvPr>
          <p:cNvSpPr>
            <a:spLocks noGrp="1"/>
          </p:cNvSpPr>
          <p:nvPr>
            <p:ph idx="1"/>
          </p:nvPr>
        </p:nvSpPr>
        <p:spPr>
          <a:xfrm>
            <a:off x="680019" y="2209800"/>
            <a:ext cx="7783962" cy="2567709"/>
          </a:xfrm>
        </p:spPr>
        <p:txBody>
          <a:bodyPr>
            <a:normAutofit/>
          </a:bodyPr>
          <a:lstStyle/>
          <a:p>
            <a:pPr marL="41152" algn="ctr"/>
            <a:r>
              <a:rPr lang="en-US" sz="4444" b="1" dirty="0">
                <a:latin typeface="Franklin Gothic Medium" panose="020B0603020102020204" pitchFamily="34" charset="0"/>
              </a:rPr>
              <a:t>Housing for Persons with HIV/AIDS (HOPWA)</a:t>
            </a:r>
            <a:endParaRPr lang="en-US" sz="4444" dirty="0"/>
          </a:p>
        </p:txBody>
      </p:sp>
    </p:spTree>
    <p:extLst>
      <p:ext uri="{BB962C8B-B14F-4D97-AF65-F5344CB8AC3E}">
        <p14:creationId xmlns:p14="http://schemas.microsoft.com/office/powerpoint/2010/main" val="383335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E95439-B9EE-BE10-3C27-1FE16E4A0B0C}"/>
              </a:ext>
            </a:extLst>
          </p:cNvPr>
          <p:cNvSpPr>
            <a:spLocks noGrp="1"/>
          </p:cNvSpPr>
          <p:nvPr>
            <p:ph idx="1"/>
          </p:nvPr>
        </p:nvSpPr>
        <p:spPr>
          <a:xfrm>
            <a:off x="762000" y="2590800"/>
            <a:ext cx="7407698" cy="2821980"/>
          </a:xfrm>
        </p:spPr>
        <p:txBody>
          <a:bodyPr>
            <a:normAutofit/>
          </a:bodyPr>
          <a:lstStyle/>
          <a:p>
            <a:pPr marL="41152"/>
            <a:r>
              <a:rPr lang="en-US" sz="2800" dirty="0"/>
              <a:t>HOPWA funds provide services for low-income persons/families with HIV/AIDS to prevent homelessness. </a:t>
            </a:r>
          </a:p>
        </p:txBody>
      </p:sp>
      <p:sp>
        <p:nvSpPr>
          <p:cNvPr id="3" name="Title 2">
            <a:extLst>
              <a:ext uri="{FF2B5EF4-FFF2-40B4-BE49-F238E27FC236}">
                <a16:creationId xmlns:a16="http://schemas.microsoft.com/office/drawing/2014/main" id="{9DB8575B-35C6-78D9-9E36-F6615A31071E}"/>
              </a:ext>
            </a:extLst>
          </p:cNvPr>
          <p:cNvSpPr>
            <a:spLocks noGrp="1"/>
          </p:cNvSpPr>
          <p:nvPr>
            <p:ph type="title"/>
          </p:nvPr>
        </p:nvSpPr>
        <p:spPr>
          <a:xfrm>
            <a:off x="152400" y="1102301"/>
            <a:ext cx="8158724" cy="1139671"/>
          </a:xfrm>
        </p:spPr>
        <p:txBody>
          <a:bodyPr/>
          <a:lstStyle/>
          <a:p>
            <a:pPr algn="ctr"/>
            <a:r>
              <a:rPr lang="en-US" sz="3703" dirty="0">
                <a:solidFill>
                  <a:schemeClr val="tx1"/>
                </a:solidFill>
                <a:latin typeface="Franklin Gothic Medium" panose="020B0603020102020204" pitchFamily="34" charset="0"/>
              </a:rPr>
              <a:t>Housing for Persons with HIV/AIDS (HOPWA)</a:t>
            </a:r>
            <a:endParaRPr lang="en-US" sz="3703" dirty="0"/>
          </a:p>
        </p:txBody>
      </p:sp>
    </p:spTree>
    <p:extLst>
      <p:ext uri="{BB962C8B-B14F-4D97-AF65-F5344CB8AC3E}">
        <p14:creationId xmlns:p14="http://schemas.microsoft.com/office/powerpoint/2010/main" val="3539114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709E75-5A41-772B-E0E7-16F02F974282}"/>
              </a:ext>
            </a:extLst>
          </p:cNvPr>
          <p:cNvSpPr>
            <a:spLocks noGrp="1"/>
          </p:cNvSpPr>
          <p:nvPr>
            <p:ph sz="half" idx="1"/>
          </p:nvPr>
        </p:nvSpPr>
        <p:spPr>
          <a:xfrm>
            <a:off x="457421" y="2175713"/>
            <a:ext cx="4038383" cy="3793069"/>
          </a:xfrm>
        </p:spPr>
        <p:txBody>
          <a:bodyPr>
            <a:normAutofit/>
          </a:bodyPr>
          <a:lstStyle/>
          <a:p>
            <a:pPr indent="-253965">
              <a:spcBef>
                <a:spcPts val="555"/>
              </a:spcBef>
              <a:spcAft>
                <a:spcPts val="555"/>
              </a:spcAft>
            </a:pPr>
            <a:r>
              <a:rPr lang="en-US" sz="2037" dirty="0"/>
              <a:t>Short-Term Rent</a:t>
            </a:r>
          </a:p>
          <a:p>
            <a:pPr indent="-253965">
              <a:spcBef>
                <a:spcPts val="555"/>
              </a:spcBef>
              <a:spcAft>
                <a:spcPts val="555"/>
              </a:spcAft>
            </a:pPr>
            <a:r>
              <a:rPr lang="en-US" sz="2037" dirty="0"/>
              <a:t>Mortgage and Utility assistance (STRMU)</a:t>
            </a:r>
          </a:p>
          <a:p>
            <a:pPr indent="-253965">
              <a:spcBef>
                <a:spcPts val="555"/>
              </a:spcBef>
              <a:spcAft>
                <a:spcPts val="555"/>
              </a:spcAft>
            </a:pPr>
            <a:r>
              <a:rPr lang="en-US" sz="2037" dirty="0"/>
              <a:t>Tenant-Based Rental Assistance (TBRA)</a:t>
            </a:r>
          </a:p>
          <a:p>
            <a:pPr indent="-253965">
              <a:spcBef>
                <a:spcPts val="555"/>
              </a:spcBef>
              <a:spcAft>
                <a:spcPts val="555"/>
              </a:spcAft>
            </a:pPr>
            <a:r>
              <a:rPr lang="en-US" sz="2037" dirty="0"/>
              <a:t>Short-Term Supported housing</a:t>
            </a:r>
          </a:p>
          <a:p>
            <a:pPr indent="-253965">
              <a:spcBef>
                <a:spcPts val="555"/>
              </a:spcBef>
              <a:spcAft>
                <a:spcPts val="555"/>
              </a:spcAft>
            </a:pPr>
            <a:r>
              <a:rPr lang="en-US" sz="2037" dirty="0"/>
              <a:t>Master Leasing</a:t>
            </a:r>
          </a:p>
          <a:p>
            <a:pPr indent="-253965">
              <a:spcBef>
                <a:spcPts val="555"/>
              </a:spcBef>
              <a:spcAft>
                <a:spcPts val="555"/>
              </a:spcAft>
            </a:pPr>
            <a:r>
              <a:rPr lang="en-US" sz="2037" dirty="0"/>
              <a:t>Permanent Housing Placement</a:t>
            </a:r>
          </a:p>
        </p:txBody>
      </p:sp>
      <p:sp>
        <p:nvSpPr>
          <p:cNvPr id="3" name="Content Placeholder 2">
            <a:extLst>
              <a:ext uri="{FF2B5EF4-FFF2-40B4-BE49-F238E27FC236}">
                <a16:creationId xmlns:a16="http://schemas.microsoft.com/office/drawing/2014/main" id="{AFBD0C87-E0E2-A837-DB67-5C50AFDE7DDB}"/>
              </a:ext>
            </a:extLst>
          </p:cNvPr>
          <p:cNvSpPr>
            <a:spLocks noGrp="1"/>
          </p:cNvSpPr>
          <p:nvPr>
            <p:ph sz="half" idx="2"/>
          </p:nvPr>
        </p:nvSpPr>
        <p:spPr>
          <a:xfrm>
            <a:off x="4648196" y="2175713"/>
            <a:ext cx="4038383" cy="3950772"/>
          </a:xfrm>
        </p:spPr>
        <p:txBody>
          <a:bodyPr>
            <a:normAutofit/>
          </a:bodyPr>
          <a:lstStyle/>
          <a:p>
            <a:pPr indent="-253965">
              <a:spcAft>
                <a:spcPts val="555"/>
              </a:spcAft>
            </a:pPr>
            <a:r>
              <a:rPr lang="en-US" sz="2037" dirty="0"/>
              <a:t>Housing information</a:t>
            </a:r>
          </a:p>
          <a:p>
            <a:pPr indent="-253965">
              <a:spcAft>
                <a:spcPts val="555"/>
              </a:spcAft>
            </a:pPr>
            <a:r>
              <a:rPr lang="en-US" sz="2037" dirty="0"/>
              <a:t>Supportive services</a:t>
            </a:r>
          </a:p>
          <a:p>
            <a:pPr indent="-253965">
              <a:spcAft>
                <a:spcPts val="555"/>
              </a:spcAft>
            </a:pPr>
            <a:r>
              <a:rPr lang="en-US" sz="2037" dirty="0"/>
              <a:t>Resource identification</a:t>
            </a:r>
          </a:p>
          <a:p>
            <a:pPr indent="-253965">
              <a:spcAft>
                <a:spcPts val="555"/>
              </a:spcAft>
            </a:pPr>
            <a:r>
              <a:rPr lang="en-US" sz="2037" dirty="0"/>
              <a:t>Acquisition</a:t>
            </a:r>
          </a:p>
          <a:p>
            <a:pPr indent="-253965">
              <a:spcAft>
                <a:spcPts val="555"/>
              </a:spcAft>
            </a:pPr>
            <a:r>
              <a:rPr lang="en-US" sz="2037" dirty="0"/>
              <a:t>Construction</a:t>
            </a:r>
          </a:p>
          <a:p>
            <a:pPr indent="-253965">
              <a:spcAft>
                <a:spcPts val="555"/>
              </a:spcAft>
            </a:pPr>
            <a:r>
              <a:rPr lang="en-US" sz="2037" dirty="0"/>
              <a:t>Rehabilitation of structures used for eligible HOPWA activities</a:t>
            </a:r>
          </a:p>
          <a:p>
            <a:pPr indent="-253965">
              <a:spcAft>
                <a:spcPts val="555"/>
              </a:spcAft>
            </a:pPr>
            <a:r>
              <a:rPr lang="en-US" sz="2037" dirty="0"/>
              <a:t>Technical assistance</a:t>
            </a:r>
          </a:p>
        </p:txBody>
      </p:sp>
      <p:sp>
        <p:nvSpPr>
          <p:cNvPr id="4" name="Title 3">
            <a:extLst>
              <a:ext uri="{FF2B5EF4-FFF2-40B4-BE49-F238E27FC236}">
                <a16:creationId xmlns:a16="http://schemas.microsoft.com/office/drawing/2014/main" id="{A0E120D0-DA35-FBFB-FF02-108FA86938A8}"/>
              </a:ext>
            </a:extLst>
          </p:cNvPr>
          <p:cNvSpPr>
            <a:spLocks noGrp="1"/>
          </p:cNvSpPr>
          <p:nvPr>
            <p:ph type="title"/>
          </p:nvPr>
        </p:nvSpPr>
        <p:spPr>
          <a:xfrm>
            <a:off x="381224" y="302748"/>
            <a:ext cx="8381552" cy="512897"/>
          </a:xfrm>
        </p:spPr>
        <p:txBody>
          <a:bodyPr/>
          <a:lstStyle/>
          <a:p>
            <a:r>
              <a:rPr lang="en-US" sz="3333" dirty="0">
                <a:solidFill>
                  <a:schemeClr val="tx1"/>
                </a:solidFill>
                <a:latin typeface="Franklin Gothic Medium" panose="020B0603020102020204" pitchFamily="34" charset="0"/>
              </a:rPr>
              <a:t>Housing for Persons with HIV/AIDS (HOPWA)</a:t>
            </a:r>
            <a:endParaRPr lang="en-US" sz="3333" dirty="0">
              <a:solidFill>
                <a:schemeClr val="tx1"/>
              </a:solidFill>
            </a:endParaRPr>
          </a:p>
        </p:txBody>
      </p:sp>
      <p:sp>
        <p:nvSpPr>
          <p:cNvPr id="5" name="Title 3">
            <a:extLst>
              <a:ext uri="{FF2B5EF4-FFF2-40B4-BE49-F238E27FC236}">
                <a16:creationId xmlns:a16="http://schemas.microsoft.com/office/drawing/2014/main" id="{D8891D66-9B0D-1B84-E0B8-D91C9388C044}"/>
              </a:ext>
            </a:extLst>
          </p:cNvPr>
          <p:cNvSpPr txBox="1">
            <a:spLocks/>
          </p:cNvSpPr>
          <p:nvPr/>
        </p:nvSpPr>
        <p:spPr>
          <a:xfrm>
            <a:off x="367261" y="1594713"/>
            <a:ext cx="8381552" cy="392518"/>
          </a:xfrm>
          <a:prstGeom prst="rect">
            <a:avLst/>
          </a:prstGeom>
        </p:spPr>
        <p:txBody>
          <a:bodyPr vert="horz" lIns="84659" tIns="42330" rIns="84659" bIns="42330" rtlCol="0" anchor="ctr">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194" algn="ctr" rtl="0" fontAlgn="base">
              <a:spcBef>
                <a:spcPct val="0"/>
              </a:spcBef>
              <a:spcAft>
                <a:spcPct val="0"/>
              </a:spcAft>
              <a:defRPr sz="3200">
                <a:solidFill>
                  <a:schemeClr val="bg1"/>
                </a:solidFill>
                <a:latin typeface="Franklin Gothic Medium" pitchFamily="34" charset="0"/>
              </a:defRPr>
            </a:lvl6pPr>
            <a:lvl7pPr marL="914388" algn="ctr" rtl="0" fontAlgn="base">
              <a:spcBef>
                <a:spcPct val="0"/>
              </a:spcBef>
              <a:spcAft>
                <a:spcPct val="0"/>
              </a:spcAft>
              <a:defRPr sz="3200">
                <a:solidFill>
                  <a:schemeClr val="bg1"/>
                </a:solidFill>
                <a:latin typeface="Franklin Gothic Medium" pitchFamily="34" charset="0"/>
              </a:defRPr>
            </a:lvl7pPr>
            <a:lvl8pPr marL="1371581" algn="ctr" rtl="0" fontAlgn="base">
              <a:spcBef>
                <a:spcPct val="0"/>
              </a:spcBef>
              <a:spcAft>
                <a:spcPct val="0"/>
              </a:spcAft>
              <a:defRPr sz="3200">
                <a:solidFill>
                  <a:schemeClr val="bg1"/>
                </a:solidFill>
                <a:latin typeface="Franklin Gothic Medium" pitchFamily="34" charset="0"/>
              </a:defRPr>
            </a:lvl8pPr>
            <a:lvl9pPr marL="1828776" algn="ctr" rtl="0" fontAlgn="base">
              <a:spcBef>
                <a:spcPct val="0"/>
              </a:spcBef>
              <a:spcAft>
                <a:spcPct val="0"/>
              </a:spcAft>
              <a:defRPr sz="3200">
                <a:solidFill>
                  <a:schemeClr val="bg1"/>
                </a:solidFill>
                <a:latin typeface="Franklin Gothic Medium" pitchFamily="34" charset="0"/>
              </a:defRPr>
            </a:lvl9pPr>
          </a:lstStyle>
          <a:p>
            <a:r>
              <a:rPr lang="en-US" sz="2222" dirty="0">
                <a:solidFill>
                  <a:schemeClr val="tx1"/>
                </a:solidFill>
              </a:rPr>
              <a:t>The proposed activities for 2024 are:</a:t>
            </a:r>
          </a:p>
        </p:txBody>
      </p:sp>
    </p:spTree>
    <p:extLst>
      <p:ext uri="{BB962C8B-B14F-4D97-AF65-F5344CB8AC3E}">
        <p14:creationId xmlns:p14="http://schemas.microsoft.com/office/powerpoint/2010/main" val="2552588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0BEF65-31D2-6586-2412-3C3DE3EE2A36}"/>
              </a:ext>
            </a:extLst>
          </p:cNvPr>
          <p:cNvPicPr>
            <a:picLocks noGrp="1" noChangeAspect="1"/>
          </p:cNvPicPr>
          <p:nvPr>
            <p:ph idx="1"/>
          </p:nvPr>
        </p:nvPicPr>
        <p:blipFill>
          <a:blip r:embed="rId2"/>
          <a:stretch>
            <a:fillRect/>
          </a:stretch>
        </p:blipFill>
        <p:spPr>
          <a:xfrm>
            <a:off x="379744" y="1447800"/>
            <a:ext cx="8282646" cy="5035245"/>
          </a:xfrm>
        </p:spPr>
      </p:pic>
      <p:sp>
        <p:nvSpPr>
          <p:cNvPr id="3" name="Title 2">
            <a:extLst>
              <a:ext uri="{FF2B5EF4-FFF2-40B4-BE49-F238E27FC236}">
                <a16:creationId xmlns:a16="http://schemas.microsoft.com/office/drawing/2014/main" id="{9DB8575B-35C6-78D9-9E36-F6615A31071E}"/>
              </a:ext>
            </a:extLst>
          </p:cNvPr>
          <p:cNvSpPr>
            <a:spLocks noGrp="1"/>
          </p:cNvSpPr>
          <p:nvPr>
            <p:ph type="title"/>
          </p:nvPr>
        </p:nvSpPr>
        <p:spPr>
          <a:xfrm>
            <a:off x="410816" y="955357"/>
            <a:ext cx="8251574" cy="492443"/>
          </a:xfrm>
        </p:spPr>
        <p:txBody>
          <a:bodyPr/>
          <a:lstStyle/>
          <a:p>
            <a:pPr algn="ctr"/>
            <a:r>
              <a:rPr lang="en-US" dirty="0">
                <a:solidFill>
                  <a:schemeClr val="tx1"/>
                </a:solidFill>
                <a:latin typeface="Franklin Gothic Medium" panose="020B0603020102020204" pitchFamily="34" charset="0"/>
              </a:rPr>
              <a:t>ESG &amp; HOPWA</a:t>
            </a:r>
            <a:endParaRPr lang="en-US" dirty="0"/>
          </a:p>
        </p:txBody>
      </p:sp>
    </p:spTree>
    <p:extLst>
      <p:ext uri="{BB962C8B-B14F-4D97-AF65-F5344CB8AC3E}">
        <p14:creationId xmlns:p14="http://schemas.microsoft.com/office/powerpoint/2010/main" val="3491310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C4418-22D6-CB01-6C57-B6B3E35EC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2EBBC-39E3-0B27-9D6D-DB19296BD935}"/>
              </a:ext>
            </a:extLst>
          </p:cNvPr>
          <p:cNvSpPr>
            <a:spLocks noGrp="1"/>
          </p:cNvSpPr>
          <p:nvPr>
            <p:ph type="title"/>
          </p:nvPr>
        </p:nvSpPr>
        <p:spPr>
          <a:xfrm>
            <a:off x="1287449" y="889218"/>
            <a:ext cx="6569103" cy="984885"/>
          </a:xfrm>
        </p:spPr>
        <p:txBody>
          <a:bodyPr/>
          <a:lstStyle/>
          <a:p>
            <a:br>
              <a:rPr lang="en-US" dirty="0">
                <a:solidFill>
                  <a:schemeClr val="tx1"/>
                </a:solidFill>
              </a:rPr>
            </a:br>
            <a:r>
              <a:rPr lang="en-US" dirty="0">
                <a:solidFill>
                  <a:schemeClr val="tx1"/>
                </a:solidFill>
              </a:rPr>
              <a:t>Funding availability </a:t>
            </a:r>
            <a:r>
              <a:rPr lang="en-US" dirty="0"/>
              <a:t> Availability </a:t>
            </a:r>
          </a:p>
        </p:txBody>
      </p:sp>
      <p:graphicFrame>
        <p:nvGraphicFramePr>
          <p:cNvPr id="5" name="Table 4">
            <a:extLst>
              <a:ext uri="{FF2B5EF4-FFF2-40B4-BE49-F238E27FC236}">
                <a16:creationId xmlns:a16="http://schemas.microsoft.com/office/drawing/2014/main" id="{7A9F9993-FB13-D5CA-CA1B-E0616F1F3D84}"/>
              </a:ext>
            </a:extLst>
          </p:cNvPr>
          <p:cNvGraphicFramePr>
            <a:graphicFrameLocks noGrp="1"/>
          </p:cNvGraphicFramePr>
          <p:nvPr>
            <p:extLst>
              <p:ext uri="{D42A27DB-BD31-4B8C-83A1-F6EECF244321}">
                <p14:modId xmlns:p14="http://schemas.microsoft.com/office/powerpoint/2010/main" val="2151236374"/>
              </p:ext>
            </p:extLst>
          </p:nvPr>
        </p:nvGraphicFramePr>
        <p:xfrm>
          <a:off x="838400" y="2209866"/>
          <a:ext cx="7160828" cy="1462415"/>
        </p:xfrm>
        <a:graphic>
          <a:graphicData uri="http://schemas.openxmlformats.org/drawingml/2006/table">
            <a:tbl>
              <a:tblPr firstRow="1" bandRow="1">
                <a:tableStyleId>{2D5ABB26-0587-4C30-8999-92F81FD0307C}</a:tableStyleId>
              </a:tblPr>
              <a:tblGrid>
                <a:gridCol w="1623998">
                  <a:extLst>
                    <a:ext uri="{9D8B030D-6E8A-4147-A177-3AD203B41FA5}">
                      <a16:colId xmlns:a16="http://schemas.microsoft.com/office/drawing/2014/main" val="3755219063"/>
                    </a:ext>
                  </a:extLst>
                </a:gridCol>
                <a:gridCol w="2880600">
                  <a:extLst>
                    <a:ext uri="{9D8B030D-6E8A-4147-A177-3AD203B41FA5}">
                      <a16:colId xmlns:a16="http://schemas.microsoft.com/office/drawing/2014/main" val="67832176"/>
                    </a:ext>
                  </a:extLst>
                </a:gridCol>
                <a:gridCol w="2656230">
                  <a:extLst>
                    <a:ext uri="{9D8B030D-6E8A-4147-A177-3AD203B41FA5}">
                      <a16:colId xmlns:a16="http://schemas.microsoft.com/office/drawing/2014/main" val="965362899"/>
                    </a:ext>
                  </a:extLst>
                </a:gridCol>
              </a:tblGrid>
              <a:tr h="933432">
                <a:tc>
                  <a:txBody>
                    <a:bodyPr/>
                    <a:lstStyle/>
                    <a:p>
                      <a:pPr algn="ctr">
                        <a:lnSpc>
                          <a:spcPct val="100000"/>
                        </a:lnSpc>
                        <a:spcBef>
                          <a:spcPts val="10"/>
                        </a:spcBef>
                      </a:pPr>
                      <a:r>
                        <a:rPr lang="en-US" sz="1800" dirty="0">
                          <a:solidFill>
                            <a:srgbClr val="FFFFFF"/>
                          </a:solidFill>
                          <a:latin typeface="Franklin Gothic Book"/>
                          <a:cs typeface="Franklin Gothic Book"/>
                        </a:rPr>
                        <a:t>Available Funds</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lang="en-US" sz="1800" spc="-5" dirty="0">
                          <a:solidFill>
                            <a:srgbClr val="FFFFFF"/>
                          </a:solidFill>
                          <a:latin typeface="Franklin Gothic Book"/>
                          <a:cs typeface="Franklin Gothic Book"/>
                        </a:rPr>
                        <a:t>Application Open </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lang="en-US" sz="1800" dirty="0">
                          <a:solidFill>
                            <a:srgbClr val="FFFFFF"/>
                          </a:solidFill>
                          <a:latin typeface="Franklin Gothic Book"/>
                          <a:cs typeface="Franklin Gothic Book"/>
                        </a:rPr>
                        <a:t>Application Closed </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306716574"/>
                  </a:ext>
                </a:extLst>
              </a:tr>
              <a:tr h="264491">
                <a:tc>
                  <a:txBody>
                    <a:bodyPr/>
                    <a:lstStyle/>
                    <a:p>
                      <a:pPr algn="ctr">
                        <a:lnSpc>
                          <a:spcPts val="1825"/>
                        </a:lnSpc>
                      </a:pPr>
                      <a:r>
                        <a:rPr lang="en-US" sz="1600" spc="5" dirty="0">
                          <a:solidFill>
                            <a:srgbClr val="FFFFFF"/>
                          </a:solidFill>
                          <a:latin typeface="Franklin Gothic Book"/>
                          <a:cs typeface="Franklin Gothic Book"/>
                        </a:rPr>
                        <a:t>ESG</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A43"/>
                    </a:solidFill>
                  </a:tcPr>
                </a:tc>
                <a:tc>
                  <a:txBody>
                    <a:bodyPr/>
                    <a:lstStyle/>
                    <a:p>
                      <a:pPr algn="ctr">
                        <a:lnSpc>
                          <a:spcPts val="1825"/>
                        </a:lnSpc>
                      </a:pPr>
                      <a:r>
                        <a:rPr lang="en-US" sz="1600" dirty="0">
                          <a:latin typeface="Franklin Gothic Book"/>
                          <a:cs typeface="Franklin Gothic Book"/>
                        </a:rPr>
                        <a:t>June 2024</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tc>
                  <a:txBody>
                    <a:bodyPr/>
                    <a:lstStyle/>
                    <a:p>
                      <a:pPr marR="55880" algn="ctr">
                        <a:lnSpc>
                          <a:spcPts val="1825"/>
                        </a:lnSpc>
                      </a:pPr>
                      <a:r>
                        <a:rPr lang="en-US" sz="1600" dirty="0">
                          <a:latin typeface="Franklin Gothic Book"/>
                          <a:cs typeface="Franklin Gothic Book"/>
                        </a:rPr>
                        <a:t>July 2024</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125124371"/>
                  </a:ext>
                </a:extLst>
              </a:tr>
              <a:tr h="264492">
                <a:tc>
                  <a:txBody>
                    <a:bodyPr/>
                    <a:lstStyle/>
                    <a:p>
                      <a:pPr algn="ctr"/>
                      <a:r>
                        <a:rPr lang="en-US" sz="1600" dirty="0">
                          <a:solidFill>
                            <a:schemeClr val="bg1"/>
                          </a:solidFill>
                          <a:latin typeface="Franklin Gothic Book"/>
                          <a:cs typeface="Franklin Gothic Book"/>
                        </a:rPr>
                        <a:t>HOPWA</a:t>
                      </a:r>
                      <a:endParaRPr sz="1600" dirty="0">
                        <a:solidFill>
                          <a:schemeClr val="bg1"/>
                        </a:solidFill>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lang="en-US" sz="1600" dirty="0">
                          <a:latin typeface="Franklin Gothic Book"/>
                          <a:cs typeface="Franklin Gothic Book"/>
                        </a:rPr>
                        <a:t>June 2024</a:t>
                      </a: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L="0" marR="0" lvl="0" indent="0" algn="ctr" defTabSz="914400" eaLnBrk="1" fontAlgn="auto" latinLnBrk="0" hangingPunct="1">
                        <a:lnSpc>
                          <a:spcPts val="1825"/>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Franklin Gothic Book"/>
                          <a:ea typeface="+mn-ea"/>
                          <a:cs typeface="Franklin Gothic Book"/>
                        </a:rPr>
                        <a:t>July 2024</a:t>
                      </a: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920128713"/>
                  </a:ext>
                </a:extLst>
              </a:tr>
            </a:tbl>
          </a:graphicData>
        </a:graphic>
      </p:graphicFrame>
    </p:spTree>
    <p:extLst>
      <p:ext uri="{BB962C8B-B14F-4D97-AF65-F5344CB8AC3E}">
        <p14:creationId xmlns:p14="http://schemas.microsoft.com/office/powerpoint/2010/main" val="2604942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369A-CE8A-99D5-60AC-8D7E31E7D3B9}"/>
              </a:ext>
            </a:extLst>
          </p:cNvPr>
          <p:cNvSpPr>
            <a:spLocks noGrp="1"/>
          </p:cNvSpPr>
          <p:nvPr>
            <p:ph type="title"/>
          </p:nvPr>
        </p:nvSpPr>
        <p:spPr>
          <a:xfrm>
            <a:off x="628861" y="1735812"/>
            <a:ext cx="7886278" cy="3174728"/>
          </a:xfrm>
        </p:spPr>
        <p:txBody>
          <a:bodyPr>
            <a:normAutofit/>
          </a:bodyPr>
          <a:lstStyle/>
          <a:p>
            <a:pPr algn="ctr"/>
            <a:r>
              <a:rPr lang="en-US" sz="2777" cap="all" dirty="0">
                <a:latin typeface="Times New Roman" panose="02020603050405020304" pitchFamily="18" charset="0"/>
                <a:cs typeface="Times New Roman" panose="02020603050405020304" pitchFamily="18" charset="0"/>
              </a:rPr>
              <a:t>Mississippi  Development  Authority (MDA)</a:t>
            </a:r>
            <a:br>
              <a:rPr lang="en-US" sz="2963" dirty="0">
                <a:latin typeface="Times New Roman" panose="02020603050405020304" pitchFamily="18" charset="0"/>
                <a:cs typeface="Times New Roman" panose="02020603050405020304" pitchFamily="18" charset="0"/>
              </a:rPr>
            </a:br>
            <a:br>
              <a:rPr lang="en-US" sz="2963" dirty="0">
                <a:latin typeface="Times New Roman" panose="02020603050405020304" pitchFamily="18" charset="0"/>
                <a:cs typeface="Times New Roman" panose="02020603050405020304" pitchFamily="18" charset="0"/>
              </a:rPr>
            </a:br>
            <a:r>
              <a:rPr lang="en-US" sz="2963" dirty="0">
                <a:latin typeface="Times New Roman" panose="02020603050405020304" pitchFamily="18" charset="0"/>
                <a:cs typeface="Times New Roman" panose="02020603050405020304" pitchFamily="18" charset="0"/>
              </a:rPr>
              <a:t>The state Economic and Community development agency</a:t>
            </a:r>
          </a:p>
        </p:txBody>
      </p:sp>
      <p:pic>
        <p:nvPicPr>
          <p:cNvPr id="3" name="Picture 2">
            <a:extLst>
              <a:ext uri="{FF2B5EF4-FFF2-40B4-BE49-F238E27FC236}">
                <a16:creationId xmlns:a16="http://schemas.microsoft.com/office/drawing/2014/main" id="{3536AB6E-5BAA-4BDE-2970-A99D89C54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
            <a:ext cx="9143510" cy="795042"/>
          </a:xfrm>
          <a:prstGeom prst="rect">
            <a:avLst/>
          </a:prstGeom>
        </p:spPr>
      </p:pic>
      <p:pic>
        <p:nvPicPr>
          <p:cNvPr id="4" name="Picture 3">
            <a:extLst>
              <a:ext uri="{FF2B5EF4-FFF2-40B4-BE49-F238E27FC236}">
                <a16:creationId xmlns:a16="http://schemas.microsoft.com/office/drawing/2014/main" id="{8069065A-CA14-58C7-BE6D-35E20C174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92" y="70550"/>
            <a:ext cx="1727178" cy="690335"/>
          </a:xfrm>
          <a:prstGeom prst="rect">
            <a:avLst/>
          </a:prstGeom>
        </p:spPr>
      </p:pic>
      <p:pic>
        <p:nvPicPr>
          <p:cNvPr id="5" name="Picture 4">
            <a:extLst>
              <a:ext uri="{FF2B5EF4-FFF2-40B4-BE49-F238E27FC236}">
                <a16:creationId xmlns:a16="http://schemas.microsoft.com/office/drawing/2014/main" id="{B06A548F-B17A-B589-9E52-A827A1E2F326}"/>
              </a:ext>
            </a:extLst>
          </p:cNvPr>
          <p:cNvPicPr>
            <a:picLocks noChangeAspect="1"/>
          </p:cNvPicPr>
          <p:nvPr/>
        </p:nvPicPr>
        <p:blipFill>
          <a:blip r:embed="rId4"/>
          <a:stretch>
            <a:fillRect/>
          </a:stretch>
        </p:blipFill>
        <p:spPr>
          <a:xfrm>
            <a:off x="8201872" y="6109881"/>
            <a:ext cx="626534" cy="575734"/>
          </a:xfrm>
          <a:prstGeom prst="rect">
            <a:avLst/>
          </a:prstGeom>
        </p:spPr>
      </p:pic>
    </p:spTree>
    <p:extLst>
      <p:ext uri="{BB962C8B-B14F-4D97-AF65-F5344CB8AC3E}">
        <p14:creationId xmlns:p14="http://schemas.microsoft.com/office/powerpoint/2010/main" val="772339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B389-61FE-6B7B-0B01-2509D43555BC}"/>
              </a:ext>
            </a:extLst>
          </p:cNvPr>
          <p:cNvSpPr>
            <a:spLocks noGrp="1"/>
          </p:cNvSpPr>
          <p:nvPr>
            <p:ph type="title"/>
          </p:nvPr>
        </p:nvSpPr>
        <p:spPr>
          <a:xfrm>
            <a:off x="628861" y="1337441"/>
            <a:ext cx="7886278" cy="660376"/>
          </a:xfrm>
        </p:spPr>
        <p:txBody>
          <a:bodyPr>
            <a:normAutofit/>
          </a:bodyPr>
          <a:lstStyle/>
          <a:p>
            <a:r>
              <a:rPr lang="en-US" sz="2963" dirty="0">
                <a:latin typeface="Times New Roman" panose="02020603050405020304" pitchFamily="18" charset="0"/>
                <a:cs typeface="Times New Roman" panose="02020603050405020304" pitchFamily="18" charset="0"/>
              </a:rPr>
              <a:t>Community Development Block Grant (CDBG)</a:t>
            </a:r>
          </a:p>
        </p:txBody>
      </p:sp>
      <p:sp>
        <p:nvSpPr>
          <p:cNvPr id="3" name="Content Placeholder 2">
            <a:extLst>
              <a:ext uri="{FF2B5EF4-FFF2-40B4-BE49-F238E27FC236}">
                <a16:creationId xmlns:a16="http://schemas.microsoft.com/office/drawing/2014/main" id="{235F713D-448F-8511-8A65-609AF6651ADB}"/>
              </a:ext>
            </a:extLst>
          </p:cNvPr>
          <p:cNvSpPr>
            <a:spLocks noGrp="1"/>
          </p:cNvSpPr>
          <p:nvPr>
            <p:ph idx="1"/>
          </p:nvPr>
        </p:nvSpPr>
        <p:spPr>
          <a:xfrm>
            <a:off x="628861" y="2300208"/>
            <a:ext cx="7886278" cy="3876757"/>
          </a:xfrm>
        </p:spPr>
        <p:txBody>
          <a:bodyPr>
            <a:normAutofit/>
          </a:bodyPr>
          <a:lstStyle/>
          <a:p>
            <a:r>
              <a:rPr lang="en-US" sz="2592" dirty="0">
                <a:latin typeface="Times New Roman" panose="02020603050405020304" pitchFamily="18" charset="0"/>
                <a:cs typeface="Times New Roman" panose="02020603050405020304" pitchFamily="18" charset="0"/>
              </a:rPr>
              <a:t>Housing and Community Development Act of 1974, as amended (42 USC 5301 et seq.).</a:t>
            </a:r>
          </a:p>
          <a:p>
            <a:r>
              <a:rPr lang="en-US" sz="2592" dirty="0">
                <a:latin typeface="Times New Roman" panose="02020603050405020304" pitchFamily="18" charset="0"/>
                <a:cs typeface="Times New Roman" panose="02020603050405020304" pitchFamily="18" charset="0"/>
              </a:rPr>
              <a:t>24 CFR Part 570</a:t>
            </a:r>
          </a:p>
          <a:p>
            <a:r>
              <a:rPr lang="en-US" sz="2592" dirty="0">
                <a:latin typeface="Times New Roman" panose="02020603050405020304" pitchFamily="18" charset="0"/>
                <a:cs typeface="Times New Roman" panose="02020603050405020304" pitchFamily="18" charset="0"/>
              </a:rPr>
              <a:t>National Objective: Benefit low-and-moderate income individuals and families. </a:t>
            </a:r>
          </a:p>
        </p:txBody>
      </p:sp>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1004416"/>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spTree>
    <p:extLst>
      <p:ext uri="{BB962C8B-B14F-4D97-AF65-F5344CB8AC3E}">
        <p14:creationId xmlns:p14="http://schemas.microsoft.com/office/powerpoint/2010/main" val="679892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B389-61FE-6B7B-0B01-2509D43555BC}"/>
              </a:ext>
            </a:extLst>
          </p:cNvPr>
          <p:cNvSpPr>
            <a:spLocks noGrp="1"/>
          </p:cNvSpPr>
          <p:nvPr>
            <p:ph type="title"/>
          </p:nvPr>
        </p:nvSpPr>
        <p:spPr>
          <a:xfrm>
            <a:off x="597014" y="1104095"/>
            <a:ext cx="7886278" cy="660376"/>
          </a:xfrm>
        </p:spPr>
        <p:txBody>
          <a:bodyPr>
            <a:normAutofit/>
          </a:bodyPr>
          <a:lstStyle/>
          <a:p>
            <a:pPr algn="ctr"/>
            <a:r>
              <a:rPr lang="en-US" sz="2963" dirty="0">
                <a:latin typeface="Times New Roman" panose="02020603050405020304" pitchFamily="18" charset="0"/>
                <a:cs typeface="Times New Roman" panose="02020603050405020304" pitchFamily="18" charset="0"/>
              </a:rPr>
              <a:t>Mississippi Historical Funding Overview</a:t>
            </a:r>
          </a:p>
        </p:txBody>
      </p:sp>
      <p:sp>
        <p:nvSpPr>
          <p:cNvPr id="3" name="Content Placeholder 2">
            <a:extLst>
              <a:ext uri="{FF2B5EF4-FFF2-40B4-BE49-F238E27FC236}">
                <a16:creationId xmlns:a16="http://schemas.microsoft.com/office/drawing/2014/main" id="{235F713D-448F-8511-8A65-609AF6651ADB}"/>
              </a:ext>
            </a:extLst>
          </p:cNvPr>
          <p:cNvSpPr>
            <a:spLocks noGrp="1"/>
          </p:cNvSpPr>
          <p:nvPr>
            <p:ph idx="1"/>
          </p:nvPr>
        </p:nvSpPr>
        <p:spPr>
          <a:xfrm>
            <a:off x="597014" y="1939398"/>
            <a:ext cx="7886278" cy="4485222"/>
          </a:xfrm>
        </p:spPr>
        <p:txBody>
          <a:bodyPr>
            <a:normAutofit/>
          </a:bodyPr>
          <a:lstStyle/>
          <a:p>
            <a:r>
              <a:rPr lang="en-US" sz="2500" dirty="0">
                <a:latin typeface="Times New Roman" panose="02020603050405020304" pitchFamily="18" charset="0"/>
                <a:cs typeface="Times New Roman" panose="02020603050405020304" pitchFamily="18" charset="0"/>
              </a:rPr>
              <a:t>Appropriated annually since 1983 (41</a:t>
            </a:r>
            <a:r>
              <a:rPr lang="en-US" sz="2500" baseline="30000" dirty="0">
                <a:latin typeface="Times New Roman" panose="02020603050405020304" pitchFamily="18" charset="0"/>
                <a:cs typeface="Times New Roman" panose="02020603050405020304" pitchFamily="18" charset="0"/>
              </a:rPr>
              <a:t>st</a:t>
            </a:r>
            <a:r>
              <a:rPr lang="en-US" sz="2500" dirty="0">
                <a:latin typeface="Times New Roman" panose="02020603050405020304" pitchFamily="18" charset="0"/>
                <a:cs typeface="Times New Roman" panose="02020603050405020304" pitchFamily="18" charset="0"/>
              </a:rPr>
              <a:t> year)</a:t>
            </a:r>
          </a:p>
          <a:p>
            <a:r>
              <a:rPr lang="en-US" sz="2500" dirty="0">
                <a:latin typeface="Times New Roman" panose="02020603050405020304" pitchFamily="18" charset="0"/>
                <a:cs typeface="Times New Roman" panose="02020603050405020304" pitchFamily="18" charset="0"/>
              </a:rPr>
              <a:t>Allocation $30,348,258 in 1983 (Initial Year Allocation)</a:t>
            </a:r>
          </a:p>
          <a:p>
            <a:r>
              <a:rPr lang="en-US" sz="2500" dirty="0">
                <a:latin typeface="Times New Roman" panose="02020603050405020304" pitchFamily="18" charset="0"/>
                <a:cs typeface="Times New Roman" panose="02020603050405020304" pitchFamily="18" charset="0"/>
              </a:rPr>
              <a:t>Allocation $40,273,000 in 1994 (High year Allocation)</a:t>
            </a:r>
          </a:p>
          <a:p>
            <a:r>
              <a:rPr lang="en-US" sz="2500" dirty="0">
                <a:latin typeface="Times New Roman" panose="02020603050405020304" pitchFamily="18" charset="0"/>
                <a:cs typeface="Times New Roman" panose="02020603050405020304" pitchFamily="18" charset="0"/>
              </a:rPr>
              <a:t>Allocation $24,335,266 in 2023 (Current Year Allocation) </a:t>
            </a:r>
          </a:p>
          <a:p>
            <a:r>
              <a:rPr lang="en-US" sz="2500" dirty="0">
                <a:latin typeface="Times New Roman" panose="02020603050405020304" pitchFamily="18" charset="0"/>
                <a:cs typeface="Times New Roman" panose="02020603050405020304" pitchFamily="18" charset="0"/>
              </a:rPr>
              <a:t>Grants to units of general local government (UGLG) declined by 20% since program authorization</a:t>
            </a:r>
          </a:p>
        </p:txBody>
      </p:sp>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903034"/>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spTree>
    <p:extLst>
      <p:ext uri="{BB962C8B-B14F-4D97-AF65-F5344CB8AC3E}">
        <p14:creationId xmlns:p14="http://schemas.microsoft.com/office/powerpoint/2010/main" val="404537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523491" y="1634235"/>
            <a:ext cx="6097016" cy="993139"/>
          </a:xfrm>
        </p:spPr>
        <p:txBody>
          <a:bodyPr vert="horz" wrap="square" lIns="0" tIns="0" rIns="0" bIns="0" rtlCol="0">
            <a:normAutofit/>
          </a:bodyPr>
          <a:lstStyle/>
          <a:p>
            <a:pPr marL="12700"/>
            <a:r>
              <a:rPr lang="en-US" sz="2800" b="1" i="0" spc="-5" dirty="0">
                <a:latin typeface="Arial"/>
                <a:ea typeface="+mj-ea"/>
                <a:cs typeface="Arial"/>
              </a:rPr>
              <a:t>Purpose </a:t>
            </a:r>
            <a:r>
              <a:rPr lang="en-US" sz="2800" b="1" i="0" dirty="0">
                <a:latin typeface="Arial"/>
                <a:ea typeface="+mj-ea"/>
                <a:cs typeface="Arial"/>
              </a:rPr>
              <a:t>of </a:t>
            </a:r>
            <a:r>
              <a:rPr lang="en-US" sz="2800" b="1" i="0" spc="-5" dirty="0">
                <a:latin typeface="Arial"/>
                <a:ea typeface="+mj-ea"/>
                <a:cs typeface="Arial"/>
              </a:rPr>
              <a:t>Public</a:t>
            </a:r>
            <a:r>
              <a:rPr lang="en-US" sz="2800" b="1" i="0" spc="-25" dirty="0">
                <a:latin typeface="Arial"/>
                <a:ea typeface="+mj-ea"/>
                <a:cs typeface="Arial"/>
              </a:rPr>
              <a:t> </a:t>
            </a:r>
            <a:r>
              <a:rPr lang="en-US" sz="2800" b="1" i="0" spc="-5" dirty="0">
                <a:latin typeface="Arial"/>
                <a:ea typeface="+mj-ea"/>
                <a:cs typeface="Arial"/>
              </a:rPr>
              <a:t>Input Meetings:</a:t>
            </a:r>
            <a:endParaRPr lang="en-US" sz="2800" b="1" i="0" dirty="0">
              <a:latin typeface="Arial"/>
              <a:ea typeface="+mj-ea"/>
              <a:cs typeface="Arial"/>
            </a:endParaRPr>
          </a:p>
        </p:txBody>
      </p:sp>
      <p:sp>
        <p:nvSpPr>
          <p:cNvPr id="3" name="object 3"/>
          <p:cNvSpPr txBox="1"/>
          <p:nvPr/>
        </p:nvSpPr>
        <p:spPr>
          <a:xfrm>
            <a:off x="1523491" y="2730501"/>
            <a:ext cx="6400800" cy="2514600"/>
          </a:xfrm>
          <a:prstGeom prst="rect">
            <a:avLst/>
          </a:prstGeom>
        </p:spPr>
        <p:txBody>
          <a:bodyPr vert="horz" wrap="square" lIns="0" tIns="0" rIns="0" bIns="0" rtlCol="0">
            <a:normAutofit/>
          </a:bodyPr>
          <a:lstStyle/>
          <a:p>
            <a:pPr marR="362585" indent="-427990">
              <a:lnSpc>
                <a:spcPct val="90000"/>
              </a:lnSpc>
              <a:buClr>
                <a:srgbClr val="000099"/>
              </a:buClr>
              <a:buSzPct val="73809"/>
              <a:buFont typeface="Wingdings"/>
              <a:buChar char=""/>
              <a:tabLst>
                <a:tab pos="440690" algn="l"/>
                <a:tab pos="441325" algn="l"/>
              </a:tabLst>
            </a:pPr>
            <a:r>
              <a:rPr lang="en-US" sz="1900" b="0" i="0" spc="-5" dirty="0">
                <a:latin typeface="Arial"/>
                <a:ea typeface="+mn-ea"/>
                <a:cs typeface="Arial"/>
              </a:rPr>
              <a:t>Gather </a:t>
            </a:r>
            <a:r>
              <a:rPr lang="en-US" sz="1900" b="0" i="0" dirty="0">
                <a:latin typeface="Arial"/>
                <a:ea typeface="+mn-ea"/>
                <a:cs typeface="Arial"/>
              </a:rPr>
              <a:t>public input on </a:t>
            </a:r>
            <a:r>
              <a:rPr lang="en-US" sz="1900" b="0" i="0" spc="-5" dirty="0">
                <a:latin typeface="Arial"/>
                <a:ea typeface="+mn-ea"/>
                <a:cs typeface="Arial"/>
              </a:rPr>
              <a:t>the Allocation </a:t>
            </a:r>
            <a:r>
              <a:rPr lang="en-US" sz="1900" b="0" i="0" dirty="0">
                <a:latin typeface="Arial"/>
                <a:ea typeface="+mn-ea"/>
                <a:cs typeface="Arial"/>
              </a:rPr>
              <a:t>of  </a:t>
            </a:r>
            <a:r>
              <a:rPr lang="en-US" sz="1900" b="0" i="0" spc="-5" dirty="0">
                <a:latin typeface="Arial"/>
                <a:ea typeface="+mn-ea"/>
                <a:cs typeface="Arial"/>
              </a:rPr>
              <a:t>expected 	Federal Program </a:t>
            </a:r>
            <a:r>
              <a:rPr lang="en-US" sz="1900" b="0" i="0" dirty="0">
                <a:latin typeface="Arial"/>
                <a:ea typeface="+mn-ea"/>
                <a:cs typeface="Arial"/>
              </a:rPr>
              <a:t>Funding </a:t>
            </a:r>
            <a:r>
              <a:rPr lang="en-US" sz="1900" b="0" i="0" spc="-5" dirty="0">
                <a:latin typeface="Arial"/>
                <a:ea typeface="+mn-ea"/>
                <a:cs typeface="Arial"/>
              </a:rPr>
              <a:t>for</a:t>
            </a:r>
            <a:r>
              <a:rPr lang="en-US" sz="1900" b="0" i="0" spc="30" dirty="0">
                <a:latin typeface="Arial"/>
                <a:ea typeface="+mn-ea"/>
                <a:cs typeface="Arial"/>
              </a:rPr>
              <a:t> </a:t>
            </a:r>
            <a:r>
              <a:rPr lang="en-US" sz="1900" b="0" i="0" spc="-10" dirty="0">
                <a:latin typeface="Arial"/>
                <a:ea typeface="+mn-ea"/>
                <a:cs typeface="Arial"/>
              </a:rPr>
              <a:t>2024.</a:t>
            </a:r>
          </a:p>
          <a:p>
            <a:pPr marR="362585">
              <a:lnSpc>
                <a:spcPct val="90000"/>
              </a:lnSpc>
              <a:buClr>
                <a:srgbClr val="000099"/>
              </a:buClr>
              <a:buSzPct val="73809"/>
              <a:tabLst>
                <a:tab pos="440690" algn="l"/>
                <a:tab pos="441325" algn="l"/>
              </a:tabLst>
            </a:pPr>
            <a:endParaRPr lang="en-US" sz="1900" b="0" i="0" dirty="0">
              <a:latin typeface="Arial"/>
              <a:ea typeface="+mn-ea"/>
              <a:cs typeface="Arial"/>
            </a:endParaRPr>
          </a:p>
          <a:p>
            <a:pPr marR="885190" indent="-427990">
              <a:lnSpc>
                <a:spcPct val="90000"/>
              </a:lnSpc>
              <a:spcBef>
                <a:spcPts val="500"/>
              </a:spcBef>
              <a:buClr>
                <a:srgbClr val="000099"/>
              </a:buClr>
              <a:buSzPct val="73809"/>
              <a:buFont typeface="Wingdings"/>
              <a:buChar char=""/>
              <a:tabLst>
                <a:tab pos="440690" algn="l"/>
                <a:tab pos="441325" algn="l"/>
              </a:tabLst>
            </a:pPr>
            <a:r>
              <a:rPr lang="en-US" sz="1900" b="0" i="0" spc="-5" dirty="0">
                <a:latin typeface="Arial"/>
                <a:ea typeface="+mn-ea"/>
                <a:cs typeface="Arial"/>
              </a:rPr>
              <a:t>Gather </a:t>
            </a:r>
            <a:r>
              <a:rPr lang="en-US" sz="1900" b="0" i="0" dirty="0">
                <a:latin typeface="Arial"/>
                <a:ea typeface="+mn-ea"/>
                <a:cs typeface="Arial"/>
              </a:rPr>
              <a:t>public input on </a:t>
            </a:r>
            <a:r>
              <a:rPr lang="en-US" sz="1900" b="0" i="0" spc="-5" dirty="0">
                <a:latin typeface="Arial"/>
                <a:ea typeface="+mn-ea"/>
                <a:cs typeface="Arial"/>
              </a:rPr>
              <a:t>the production </a:t>
            </a:r>
            <a:r>
              <a:rPr lang="en-US" sz="1900" b="0" i="0" dirty="0">
                <a:latin typeface="Arial"/>
                <a:ea typeface="+mn-ea"/>
                <a:cs typeface="Arial"/>
              </a:rPr>
              <a:t>of  	</a:t>
            </a:r>
            <a:r>
              <a:rPr lang="en-US" sz="1900" b="0" i="0" spc="-5" dirty="0">
                <a:latin typeface="Arial"/>
                <a:ea typeface="+mn-ea"/>
                <a:cs typeface="Arial"/>
              </a:rPr>
              <a:t>housing units and services from</a:t>
            </a:r>
            <a:r>
              <a:rPr lang="en-US" sz="1900" b="0" i="0" spc="40" dirty="0">
                <a:latin typeface="Arial"/>
                <a:ea typeface="+mn-ea"/>
                <a:cs typeface="Arial"/>
              </a:rPr>
              <a:t> </a:t>
            </a:r>
            <a:r>
              <a:rPr lang="en-US" sz="1900" b="0" i="0" spc="-10" dirty="0">
                <a:latin typeface="Arial"/>
                <a:ea typeface="+mn-ea"/>
                <a:cs typeface="Arial"/>
              </a:rPr>
              <a:t>2023.</a:t>
            </a:r>
          </a:p>
          <a:p>
            <a:pPr marR="885190">
              <a:lnSpc>
                <a:spcPct val="90000"/>
              </a:lnSpc>
              <a:spcBef>
                <a:spcPts val="500"/>
              </a:spcBef>
              <a:buClr>
                <a:srgbClr val="000099"/>
              </a:buClr>
              <a:buSzPct val="73809"/>
              <a:tabLst>
                <a:tab pos="440690" algn="l"/>
                <a:tab pos="441325" algn="l"/>
              </a:tabLst>
            </a:pPr>
            <a:endParaRPr lang="en-US" sz="1900" b="0" i="0" dirty="0">
              <a:latin typeface="Arial"/>
              <a:ea typeface="+mn-ea"/>
              <a:cs typeface="Arial"/>
            </a:endParaRPr>
          </a:p>
          <a:p>
            <a:pPr marR="5080" indent="-427990">
              <a:lnSpc>
                <a:spcPct val="90000"/>
              </a:lnSpc>
              <a:spcBef>
                <a:spcPts val="500"/>
              </a:spcBef>
              <a:buClr>
                <a:srgbClr val="000099"/>
              </a:buClr>
              <a:buSzPct val="73809"/>
              <a:buFont typeface="Wingdings"/>
              <a:buChar char=""/>
              <a:tabLst>
                <a:tab pos="440690" algn="l"/>
                <a:tab pos="441325" algn="l"/>
              </a:tabLst>
            </a:pPr>
            <a:r>
              <a:rPr lang="en-US" sz="1900" b="0" i="0" spc="-5" dirty="0">
                <a:latin typeface="Arial"/>
                <a:ea typeface="+mn-ea"/>
                <a:cs typeface="Arial"/>
              </a:rPr>
              <a:t>Explain </a:t>
            </a:r>
            <a:r>
              <a:rPr lang="en-US" sz="1900" b="0" i="0" dirty="0">
                <a:latin typeface="Arial"/>
                <a:ea typeface="+mn-ea"/>
                <a:cs typeface="Arial"/>
              </a:rPr>
              <a:t>how </a:t>
            </a:r>
            <a:r>
              <a:rPr lang="en-US" sz="1900" b="0" i="0" spc="-5" dirty="0">
                <a:latin typeface="Arial"/>
                <a:ea typeface="+mn-ea"/>
                <a:cs typeface="Arial"/>
              </a:rPr>
              <a:t>to provide </a:t>
            </a:r>
            <a:r>
              <a:rPr lang="en-US" sz="1900" b="0" i="0" dirty="0">
                <a:latin typeface="Arial"/>
                <a:ea typeface="+mn-ea"/>
                <a:cs typeface="Arial"/>
              </a:rPr>
              <a:t>written </a:t>
            </a:r>
            <a:r>
              <a:rPr lang="en-US" sz="1900" b="0" i="0" spc="-5" dirty="0">
                <a:latin typeface="Arial"/>
                <a:ea typeface="+mn-ea"/>
                <a:cs typeface="Arial"/>
              </a:rPr>
              <a:t>comments </a:t>
            </a:r>
            <a:r>
              <a:rPr lang="en-US" sz="1900" b="0" i="0" dirty="0">
                <a:latin typeface="Arial"/>
                <a:ea typeface="+mn-ea"/>
                <a:cs typeface="Arial"/>
              </a:rPr>
              <a:t>on  </a:t>
            </a:r>
            <a:r>
              <a:rPr lang="en-US" sz="1900" b="0" i="0" spc="-5" dirty="0">
                <a:latin typeface="Arial"/>
                <a:ea typeface="+mn-ea"/>
                <a:cs typeface="Arial"/>
              </a:rPr>
              <a:t>actions 	proposed to </a:t>
            </a:r>
            <a:r>
              <a:rPr lang="en-US" sz="1900" b="0" i="0" dirty="0">
                <a:latin typeface="Arial"/>
                <a:ea typeface="+mn-ea"/>
                <a:cs typeface="Arial"/>
              </a:rPr>
              <a:t>be </a:t>
            </a:r>
            <a:r>
              <a:rPr lang="en-US" sz="1900" b="0" i="0" spc="-5" dirty="0">
                <a:latin typeface="Arial"/>
                <a:ea typeface="+mn-ea"/>
                <a:cs typeface="Arial"/>
              </a:rPr>
              <a:t>taken </a:t>
            </a:r>
            <a:r>
              <a:rPr lang="en-US" sz="1900" b="0" i="0" dirty="0">
                <a:latin typeface="Arial"/>
                <a:ea typeface="+mn-ea"/>
                <a:cs typeface="Arial"/>
              </a:rPr>
              <a:t>by </a:t>
            </a:r>
            <a:r>
              <a:rPr lang="en-US" sz="1900" b="0" i="0" spc="-5" dirty="0">
                <a:latin typeface="Arial"/>
                <a:ea typeface="+mn-ea"/>
                <a:cs typeface="Arial"/>
              </a:rPr>
              <a:t>MHC and</a:t>
            </a:r>
            <a:r>
              <a:rPr lang="en-US" sz="1900" b="0" i="0" spc="50" dirty="0">
                <a:latin typeface="Arial"/>
                <a:ea typeface="+mn-ea"/>
                <a:cs typeface="Arial"/>
              </a:rPr>
              <a:t> </a:t>
            </a:r>
            <a:r>
              <a:rPr lang="en-US" sz="1900" b="0" i="0" spc="-5" dirty="0">
                <a:latin typeface="Arial"/>
                <a:ea typeface="+mn-ea"/>
                <a:cs typeface="Arial"/>
              </a:rPr>
              <a:t>MDA</a:t>
            </a:r>
            <a:endParaRPr lang="en-US" sz="1900" b="0" i="0" dirty="0">
              <a:latin typeface="Arial"/>
              <a:ea typeface="+mn-ea"/>
              <a:cs typeface="Arial"/>
            </a:endParaRP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B389-61FE-6B7B-0B01-2509D43555BC}"/>
              </a:ext>
            </a:extLst>
          </p:cNvPr>
          <p:cNvSpPr>
            <a:spLocks noGrp="1"/>
          </p:cNvSpPr>
          <p:nvPr>
            <p:ph type="title"/>
          </p:nvPr>
        </p:nvSpPr>
        <p:spPr>
          <a:xfrm>
            <a:off x="597014" y="1143000"/>
            <a:ext cx="7886278" cy="660376"/>
          </a:xfrm>
        </p:spPr>
        <p:txBody>
          <a:bodyPr>
            <a:normAutofit/>
          </a:bodyPr>
          <a:lstStyle/>
          <a:p>
            <a:pPr algn="ctr"/>
            <a:r>
              <a:rPr lang="en-US" sz="2963" dirty="0">
                <a:latin typeface="Times New Roman" panose="02020603050405020304" pitchFamily="18" charset="0"/>
                <a:cs typeface="Times New Roman" panose="02020603050405020304" pitchFamily="18" charset="0"/>
              </a:rPr>
              <a:t>Economic Development Strategies</a:t>
            </a:r>
          </a:p>
        </p:txBody>
      </p:sp>
      <p:sp>
        <p:nvSpPr>
          <p:cNvPr id="3" name="Content Placeholder 2">
            <a:extLst>
              <a:ext uri="{FF2B5EF4-FFF2-40B4-BE49-F238E27FC236}">
                <a16:creationId xmlns:a16="http://schemas.microsoft.com/office/drawing/2014/main" id="{235F713D-448F-8511-8A65-609AF6651ADB}"/>
              </a:ext>
            </a:extLst>
          </p:cNvPr>
          <p:cNvSpPr>
            <a:spLocks noGrp="1"/>
          </p:cNvSpPr>
          <p:nvPr>
            <p:ph idx="1"/>
          </p:nvPr>
        </p:nvSpPr>
        <p:spPr>
          <a:xfrm>
            <a:off x="639525" y="2057400"/>
            <a:ext cx="7886278" cy="4485222"/>
          </a:xfrm>
        </p:spPr>
        <p:txBody>
          <a:bodyPr>
            <a:normAutofit/>
          </a:bodyPr>
          <a:lstStyle/>
          <a:p>
            <a:r>
              <a:rPr lang="en-US" sz="2500" dirty="0">
                <a:latin typeface="Times New Roman" panose="02020603050405020304" pitchFamily="18" charset="0"/>
                <a:cs typeface="Times New Roman" panose="02020603050405020304" pitchFamily="18" charset="0"/>
              </a:rPr>
              <a:t>Create, expand, and retain more jobs for lower-income persons</a:t>
            </a:r>
          </a:p>
          <a:p>
            <a:r>
              <a:rPr lang="en-US" sz="2500" dirty="0">
                <a:latin typeface="Times New Roman" panose="02020603050405020304" pitchFamily="18" charset="0"/>
                <a:cs typeface="Times New Roman" panose="02020603050405020304" pitchFamily="18" charset="0"/>
              </a:rPr>
              <a:t>Create or expand employment at For-Profit businesses </a:t>
            </a:r>
          </a:p>
          <a:p>
            <a:r>
              <a:rPr lang="en-US" sz="2500" dirty="0">
                <a:latin typeface="Times New Roman" panose="02020603050405020304" pitchFamily="18" charset="0"/>
                <a:cs typeface="Times New Roman" panose="02020603050405020304" pitchFamily="18" charset="0"/>
              </a:rPr>
              <a:t>Invest in eligible infrastructure that supports better paying jobs. </a:t>
            </a: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r>
              <a:rPr lang="en-US" sz="1852" dirty="0">
                <a:latin typeface="Times New Roman" panose="02020603050405020304" pitchFamily="18" charset="0"/>
                <a:cs typeface="Times New Roman" panose="02020603050405020304" pitchFamily="18" charset="0"/>
              </a:rPr>
              <a:t>Source 2020-2024 Consolidated Plan</a:t>
            </a:r>
          </a:p>
        </p:txBody>
      </p:sp>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986951"/>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spTree>
    <p:extLst>
      <p:ext uri="{BB962C8B-B14F-4D97-AF65-F5344CB8AC3E}">
        <p14:creationId xmlns:p14="http://schemas.microsoft.com/office/powerpoint/2010/main" val="295206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B389-61FE-6B7B-0B01-2509D43555BC}"/>
              </a:ext>
            </a:extLst>
          </p:cNvPr>
          <p:cNvSpPr>
            <a:spLocks noGrp="1"/>
          </p:cNvSpPr>
          <p:nvPr>
            <p:ph type="title"/>
          </p:nvPr>
        </p:nvSpPr>
        <p:spPr>
          <a:xfrm>
            <a:off x="457200" y="1031367"/>
            <a:ext cx="7886278" cy="660376"/>
          </a:xfrm>
        </p:spPr>
        <p:txBody>
          <a:bodyPr>
            <a:normAutofit/>
          </a:bodyPr>
          <a:lstStyle/>
          <a:p>
            <a:pPr algn="ctr"/>
            <a:r>
              <a:rPr lang="en-US" sz="2963" dirty="0">
                <a:latin typeface="Times New Roman" panose="02020603050405020304" pitchFamily="18" charset="0"/>
                <a:cs typeface="Times New Roman" panose="02020603050405020304" pitchFamily="18" charset="0"/>
              </a:rPr>
              <a:t>Infrastructure Strategies</a:t>
            </a:r>
          </a:p>
        </p:txBody>
      </p:sp>
      <p:sp>
        <p:nvSpPr>
          <p:cNvPr id="3" name="Content Placeholder 2">
            <a:extLst>
              <a:ext uri="{FF2B5EF4-FFF2-40B4-BE49-F238E27FC236}">
                <a16:creationId xmlns:a16="http://schemas.microsoft.com/office/drawing/2014/main" id="{235F713D-448F-8511-8A65-609AF6651ADB}"/>
              </a:ext>
            </a:extLst>
          </p:cNvPr>
          <p:cNvSpPr>
            <a:spLocks noGrp="1"/>
          </p:cNvSpPr>
          <p:nvPr>
            <p:ph idx="1"/>
          </p:nvPr>
        </p:nvSpPr>
        <p:spPr>
          <a:xfrm>
            <a:off x="628861" y="1691743"/>
            <a:ext cx="7886278" cy="4485222"/>
          </a:xfrm>
        </p:spPr>
        <p:txBody>
          <a:bodyPr>
            <a:normAutofit/>
          </a:bodyPr>
          <a:lstStyle/>
          <a:p>
            <a:r>
              <a:rPr lang="en-US" sz="2500" dirty="0">
                <a:latin typeface="Times New Roman" panose="02020603050405020304" pitchFamily="18" charset="0"/>
                <a:cs typeface="Times New Roman" panose="02020603050405020304" pitchFamily="18" charset="0"/>
              </a:rPr>
              <a:t>Improve the quality of Mississippi’s infrastructure and public facilities</a:t>
            </a:r>
          </a:p>
          <a:p>
            <a:r>
              <a:rPr lang="en-US" sz="2500" dirty="0">
                <a:latin typeface="Times New Roman" panose="02020603050405020304" pitchFamily="18" charset="0"/>
                <a:cs typeface="Times New Roman" panose="02020603050405020304" pitchFamily="18" charset="0"/>
              </a:rPr>
              <a:t>Improvement of local community living environment</a:t>
            </a:r>
          </a:p>
          <a:p>
            <a:r>
              <a:rPr lang="en-US" sz="2500" dirty="0">
                <a:latin typeface="Times New Roman" panose="02020603050405020304" pitchFamily="18" charset="0"/>
                <a:cs typeface="Times New Roman" panose="02020603050405020304" pitchFamily="18" charset="0"/>
              </a:rPr>
              <a:t>Construction, rehabilitation or improvement of community service facilities</a:t>
            </a:r>
          </a:p>
          <a:p>
            <a:r>
              <a:rPr lang="en-US" sz="2500" dirty="0">
                <a:latin typeface="Times New Roman" panose="02020603050405020304" pitchFamily="18" charset="0"/>
                <a:cs typeface="Times New Roman" panose="02020603050405020304" pitchFamily="18" charset="0"/>
              </a:rPr>
              <a:t>Eliminating conditions detrimental to health, safety, and public welfare</a:t>
            </a: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r>
              <a:rPr lang="en-US" sz="1852" dirty="0">
                <a:latin typeface="Times New Roman" panose="02020603050405020304" pitchFamily="18" charset="0"/>
                <a:cs typeface="Times New Roman" panose="02020603050405020304" pitchFamily="18" charset="0"/>
              </a:rPr>
              <a:t>Source 2020-2024 Consolidated Plan</a:t>
            </a:r>
          </a:p>
        </p:txBody>
      </p:sp>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903034"/>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spTree>
    <p:extLst>
      <p:ext uri="{BB962C8B-B14F-4D97-AF65-F5344CB8AC3E}">
        <p14:creationId xmlns:p14="http://schemas.microsoft.com/office/powerpoint/2010/main" val="403566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8369AE9-9781-051F-0E31-103FD02A6B87}"/>
              </a:ext>
            </a:extLst>
          </p:cNvPr>
          <p:cNvPicPr>
            <a:picLocks noGrp="1" noChangeAspect="1"/>
          </p:cNvPicPr>
          <p:nvPr>
            <p:ph idx="1"/>
          </p:nvPr>
        </p:nvPicPr>
        <p:blipFill>
          <a:blip r:embed="rId2"/>
          <a:stretch>
            <a:fillRect/>
          </a:stretch>
        </p:blipFill>
        <p:spPr>
          <a:xfrm>
            <a:off x="913771" y="1312515"/>
            <a:ext cx="7337785" cy="4402671"/>
          </a:xfrm>
        </p:spPr>
      </p:pic>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 y="-13816"/>
            <a:ext cx="9164839" cy="904764"/>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5"/>
          <a:stretch>
            <a:fillRect/>
          </a:stretch>
        </p:blipFill>
        <p:spPr>
          <a:xfrm>
            <a:off x="8170025" y="6136753"/>
            <a:ext cx="626534" cy="575734"/>
          </a:xfrm>
          <a:prstGeom prst="rect">
            <a:avLst/>
          </a:prstGeom>
        </p:spPr>
      </p:pic>
    </p:spTree>
    <p:extLst>
      <p:ext uri="{BB962C8B-B14F-4D97-AF65-F5344CB8AC3E}">
        <p14:creationId xmlns:p14="http://schemas.microsoft.com/office/powerpoint/2010/main" val="1334733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928216"/>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pic>
        <p:nvPicPr>
          <p:cNvPr id="9" name="Content Placeholder 8">
            <a:extLst>
              <a:ext uri="{FF2B5EF4-FFF2-40B4-BE49-F238E27FC236}">
                <a16:creationId xmlns:a16="http://schemas.microsoft.com/office/drawing/2014/main" id="{49A20F41-B921-754D-4389-F9546467236A}"/>
              </a:ext>
            </a:extLst>
          </p:cNvPr>
          <p:cNvPicPr>
            <a:picLocks noGrp="1" noChangeAspect="1"/>
          </p:cNvPicPr>
          <p:nvPr>
            <p:ph idx="1"/>
          </p:nvPr>
        </p:nvPicPr>
        <p:blipFill>
          <a:blip r:embed="rId5"/>
          <a:stretch>
            <a:fillRect/>
          </a:stretch>
        </p:blipFill>
        <p:spPr>
          <a:xfrm>
            <a:off x="1189238" y="1241965"/>
            <a:ext cx="6765524" cy="4794428"/>
          </a:xfrm>
        </p:spPr>
      </p:pic>
    </p:spTree>
    <p:extLst>
      <p:ext uri="{BB962C8B-B14F-4D97-AF65-F5344CB8AC3E}">
        <p14:creationId xmlns:p14="http://schemas.microsoft.com/office/powerpoint/2010/main" val="696311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989537"/>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pic>
        <p:nvPicPr>
          <p:cNvPr id="8" name="Content Placeholder 7">
            <a:extLst>
              <a:ext uri="{FF2B5EF4-FFF2-40B4-BE49-F238E27FC236}">
                <a16:creationId xmlns:a16="http://schemas.microsoft.com/office/drawing/2014/main" id="{0129F523-CDD2-D65E-895C-8F6FCC9C9299}"/>
              </a:ext>
            </a:extLst>
          </p:cNvPr>
          <p:cNvPicPr>
            <a:picLocks noGrp="1" noChangeAspect="1"/>
          </p:cNvPicPr>
          <p:nvPr>
            <p:ph idx="1"/>
          </p:nvPr>
        </p:nvPicPr>
        <p:blipFill>
          <a:blip r:embed="rId5"/>
          <a:stretch>
            <a:fillRect/>
          </a:stretch>
        </p:blipFill>
        <p:spPr>
          <a:xfrm>
            <a:off x="268480" y="1171416"/>
            <a:ext cx="8677589" cy="4710863"/>
          </a:xfrm>
        </p:spPr>
      </p:pic>
    </p:spTree>
    <p:extLst>
      <p:ext uri="{BB962C8B-B14F-4D97-AF65-F5344CB8AC3E}">
        <p14:creationId xmlns:p14="http://schemas.microsoft.com/office/powerpoint/2010/main" val="96501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B389-61FE-6B7B-0B01-2509D43555BC}"/>
              </a:ext>
            </a:extLst>
          </p:cNvPr>
          <p:cNvSpPr>
            <a:spLocks noGrp="1"/>
          </p:cNvSpPr>
          <p:nvPr>
            <p:ph type="title"/>
          </p:nvPr>
        </p:nvSpPr>
        <p:spPr>
          <a:xfrm>
            <a:off x="597014" y="1066800"/>
            <a:ext cx="7886278" cy="660376"/>
          </a:xfrm>
        </p:spPr>
        <p:txBody>
          <a:bodyPr>
            <a:normAutofit/>
          </a:bodyPr>
          <a:lstStyle/>
          <a:p>
            <a:pPr algn="ctr"/>
            <a:r>
              <a:rPr lang="en-US" sz="2963" dirty="0">
                <a:latin typeface="Times New Roman" panose="02020603050405020304" pitchFamily="18" charset="0"/>
                <a:cs typeface="Times New Roman" panose="02020603050405020304" pitchFamily="18" charset="0"/>
              </a:rPr>
              <a:t>CDBG 2024 Overview</a:t>
            </a:r>
          </a:p>
        </p:txBody>
      </p:sp>
      <p:sp>
        <p:nvSpPr>
          <p:cNvPr id="3" name="Content Placeholder 2">
            <a:extLst>
              <a:ext uri="{FF2B5EF4-FFF2-40B4-BE49-F238E27FC236}">
                <a16:creationId xmlns:a16="http://schemas.microsoft.com/office/drawing/2014/main" id="{235F713D-448F-8511-8A65-609AF6651ADB}"/>
              </a:ext>
            </a:extLst>
          </p:cNvPr>
          <p:cNvSpPr>
            <a:spLocks noGrp="1"/>
          </p:cNvSpPr>
          <p:nvPr>
            <p:ph idx="1"/>
          </p:nvPr>
        </p:nvSpPr>
        <p:spPr>
          <a:xfrm>
            <a:off x="597014" y="1939398"/>
            <a:ext cx="7886278" cy="4485222"/>
          </a:xfrm>
        </p:spPr>
        <p:txBody>
          <a:bodyPr>
            <a:normAutofit/>
          </a:bodyPr>
          <a:lstStyle/>
          <a:p>
            <a:pPr>
              <a:spcAft>
                <a:spcPts val="1111"/>
              </a:spcAft>
            </a:pPr>
            <a:r>
              <a:rPr lang="en-US" sz="1852" dirty="0">
                <a:latin typeface="Times New Roman" panose="02020603050405020304" pitchFamily="18" charset="0"/>
                <a:cs typeface="Times New Roman" panose="02020603050405020304" pitchFamily="18" charset="0"/>
              </a:rPr>
              <a:t>Eligible Applicants: Incorporated municipalities and counties (excluding entitlements: Biloxi, Gulfport, Hattiesburg, Jackson, Moss Point, and Pascagoula)</a:t>
            </a:r>
          </a:p>
          <a:p>
            <a:r>
              <a:rPr lang="en-US" sz="1852" dirty="0">
                <a:latin typeface="Times New Roman" panose="02020603050405020304" pitchFamily="18" charset="0"/>
                <a:cs typeface="Times New Roman" panose="02020603050405020304" pitchFamily="18" charset="0"/>
              </a:rPr>
              <a:t>Economic Development Projects:</a:t>
            </a:r>
          </a:p>
          <a:p>
            <a:pPr lvl="1"/>
            <a:r>
              <a:rPr lang="en-US" sz="1666" dirty="0">
                <a:latin typeface="Times New Roman" panose="02020603050405020304" pitchFamily="18" charset="0"/>
                <a:cs typeface="Times New Roman" panose="02020603050405020304" pitchFamily="18" charset="0"/>
              </a:rPr>
              <a:t>Minimum Job Creation: 20 net new jobs created</a:t>
            </a:r>
          </a:p>
          <a:p>
            <a:pPr lvl="1">
              <a:spcAft>
                <a:spcPts val="1111"/>
              </a:spcAft>
            </a:pPr>
            <a:r>
              <a:rPr lang="en-US" sz="1666" dirty="0">
                <a:latin typeface="Times New Roman" panose="02020603050405020304" pitchFamily="18" charset="0"/>
                <a:cs typeface="Times New Roman" panose="02020603050405020304" pitchFamily="18" charset="0"/>
              </a:rPr>
              <a:t>Grant Amount: Maximum of $25,000 per job up to $2,500,000</a:t>
            </a:r>
          </a:p>
          <a:p>
            <a:r>
              <a:rPr lang="en-US" sz="1852" dirty="0">
                <a:latin typeface="Times New Roman" panose="02020603050405020304" pitchFamily="18" charset="0"/>
                <a:cs typeface="Times New Roman" panose="02020603050405020304" pitchFamily="18" charset="0"/>
              </a:rPr>
              <a:t>Public Facilities/Infrastructure Projects:</a:t>
            </a:r>
          </a:p>
          <a:p>
            <a:pPr lvl="1"/>
            <a:r>
              <a:rPr lang="en-US" sz="1666" dirty="0">
                <a:latin typeface="Times New Roman" panose="02020603050405020304" pitchFamily="18" charset="0"/>
                <a:cs typeface="Times New Roman" panose="02020603050405020304" pitchFamily="18" charset="0"/>
              </a:rPr>
              <a:t>Small Government Category- local governments less than 3,500 population </a:t>
            </a:r>
          </a:p>
          <a:p>
            <a:pPr lvl="1">
              <a:spcAft>
                <a:spcPts val="1111"/>
              </a:spcAft>
            </a:pPr>
            <a:r>
              <a:rPr lang="en-US" sz="1666" dirty="0">
                <a:latin typeface="Times New Roman" panose="02020603050405020304" pitchFamily="18" charset="0"/>
                <a:cs typeface="Times New Roman" panose="02020603050405020304" pitchFamily="18" charset="0"/>
              </a:rPr>
              <a:t>Maximum Grant Size: $600,000</a:t>
            </a:r>
          </a:p>
          <a:p>
            <a:r>
              <a:rPr lang="en-US" sz="1852" dirty="0">
                <a:latin typeface="Times New Roman" panose="02020603050405020304" pitchFamily="18" charset="0"/>
                <a:cs typeface="Times New Roman" panose="02020603050405020304" pitchFamily="18" charset="0"/>
              </a:rPr>
              <a:t>Regular Government Category- all local units of government </a:t>
            </a:r>
          </a:p>
          <a:p>
            <a:pPr lvl="1"/>
            <a:r>
              <a:rPr lang="en-US" sz="1666" dirty="0">
                <a:latin typeface="Times New Roman" panose="02020603050405020304" pitchFamily="18" charset="0"/>
                <a:cs typeface="Times New Roman" panose="02020603050405020304" pitchFamily="18" charset="0"/>
              </a:rPr>
              <a:t>Maximum Grant Size: $750,000</a:t>
            </a:r>
          </a:p>
        </p:txBody>
      </p:sp>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1004416"/>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spTree>
    <p:extLst>
      <p:ext uri="{BB962C8B-B14F-4D97-AF65-F5344CB8AC3E}">
        <p14:creationId xmlns:p14="http://schemas.microsoft.com/office/powerpoint/2010/main" val="1479205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B389-61FE-6B7B-0B01-2509D43555BC}"/>
              </a:ext>
            </a:extLst>
          </p:cNvPr>
          <p:cNvSpPr>
            <a:spLocks noGrp="1"/>
          </p:cNvSpPr>
          <p:nvPr>
            <p:ph type="title"/>
          </p:nvPr>
        </p:nvSpPr>
        <p:spPr>
          <a:xfrm>
            <a:off x="597014" y="1066800"/>
            <a:ext cx="7886278" cy="660376"/>
          </a:xfrm>
        </p:spPr>
        <p:txBody>
          <a:bodyPr>
            <a:normAutofit/>
          </a:bodyPr>
          <a:lstStyle/>
          <a:p>
            <a:pPr algn="ctr"/>
            <a:r>
              <a:rPr lang="en-US" sz="2963" dirty="0">
                <a:latin typeface="Times New Roman" panose="02020603050405020304" pitchFamily="18" charset="0"/>
                <a:cs typeface="Times New Roman" panose="02020603050405020304" pitchFamily="18" charset="0"/>
              </a:rPr>
              <a:t>CDBG Application Dates</a:t>
            </a:r>
          </a:p>
        </p:txBody>
      </p:sp>
      <p:sp>
        <p:nvSpPr>
          <p:cNvPr id="3" name="Content Placeholder 2">
            <a:extLst>
              <a:ext uri="{FF2B5EF4-FFF2-40B4-BE49-F238E27FC236}">
                <a16:creationId xmlns:a16="http://schemas.microsoft.com/office/drawing/2014/main" id="{235F713D-448F-8511-8A65-609AF6651ADB}"/>
              </a:ext>
            </a:extLst>
          </p:cNvPr>
          <p:cNvSpPr>
            <a:spLocks noGrp="1"/>
          </p:cNvSpPr>
          <p:nvPr>
            <p:ph idx="1"/>
          </p:nvPr>
        </p:nvSpPr>
        <p:spPr>
          <a:xfrm>
            <a:off x="597014" y="2133600"/>
            <a:ext cx="7886278" cy="4485222"/>
          </a:xfrm>
        </p:spPr>
        <p:txBody>
          <a:bodyPr>
            <a:normAutofit/>
          </a:bodyPr>
          <a:lstStyle/>
          <a:p>
            <a:pPr>
              <a:spcAft>
                <a:spcPts val="1111"/>
              </a:spcAft>
            </a:pPr>
            <a:r>
              <a:rPr lang="en-US" sz="2222" b="1" dirty="0">
                <a:latin typeface="Times New Roman" panose="02020603050405020304" pitchFamily="18" charset="0"/>
                <a:cs typeface="Times New Roman" panose="02020603050405020304" pitchFamily="18" charset="0"/>
              </a:rPr>
              <a:t>Public Facilities/Infrastructure: </a:t>
            </a:r>
          </a:p>
          <a:p>
            <a:pPr lvl="1">
              <a:spcAft>
                <a:spcPts val="1111"/>
              </a:spcAft>
            </a:pPr>
            <a:r>
              <a:rPr lang="en-US" sz="1852" dirty="0">
                <a:latin typeface="Times New Roman" panose="02020603050405020304" pitchFamily="18" charset="0"/>
                <a:cs typeface="Times New Roman" panose="02020603050405020304" pitchFamily="18" charset="0"/>
              </a:rPr>
              <a:t>Applications for Regular and Small Government are due: </a:t>
            </a:r>
          </a:p>
          <a:p>
            <a:pPr marL="457109" lvl="1" algn="ctr">
              <a:spcAft>
                <a:spcPts val="1111"/>
              </a:spcAft>
            </a:pPr>
            <a:r>
              <a:rPr lang="en-US" sz="1852" b="1" dirty="0">
                <a:latin typeface="Times New Roman" panose="02020603050405020304" pitchFamily="18" charset="0"/>
                <a:cs typeface="Times New Roman" panose="02020603050405020304" pitchFamily="18" charset="0"/>
              </a:rPr>
              <a:t>	May 13-17, 2024</a:t>
            </a:r>
          </a:p>
          <a:p>
            <a:pPr marL="457109" lvl="1">
              <a:spcAft>
                <a:spcPts val="1111"/>
              </a:spcAft>
            </a:pPr>
            <a:endParaRPr lang="en-US" sz="866" dirty="0">
              <a:latin typeface="Times New Roman" panose="02020603050405020304" pitchFamily="18" charset="0"/>
              <a:cs typeface="Times New Roman" panose="02020603050405020304" pitchFamily="18" charset="0"/>
            </a:endParaRPr>
          </a:p>
          <a:p>
            <a:pPr>
              <a:spcAft>
                <a:spcPts val="1111"/>
              </a:spcAft>
            </a:pPr>
            <a:r>
              <a:rPr lang="en-US" sz="2222" b="1" dirty="0">
                <a:latin typeface="Times New Roman" panose="02020603050405020304" pitchFamily="18" charset="0"/>
                <a:cs typeface="Times New Roman" panose="02020603050405020304" pitchFamily="18" charset="0"/>
              </a:rPr>
              <a:t>Economic Development:</a:t>
            </a:r>
          </a:p>
          <a:p>
            <a:pPr lvl="1">
              <a:spcAft>
                <a:spcPts val="1111"/>
              </a:spcAft>
            </a:pPr>
            <a:r>
              <a:rPr lang="en-US" sz="1852" dirty="0">
                <a:latin typeface="Times New Roman" panose="02020603050405020304" pitchFamily="18" charset="0"/>
                <a:cs typeface="Times New Roman" panose="02020603050405020304" pitchFamily="18" charset="0"/>
              </a:rPr>
              <a:t>Applications for Economic Development will be accepted throughout the year. </a:t>
            </a:r>
          </a:p>
          <a:p>
            <a:pPr>
              <a:spcAft>
                <a:spcPts val="1111"/>
              </a:spcAft>
            </a:pPr>
            <a:endParaRPr lang="en-US" sz="1666"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928216"/>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spTree>
    <p:extLst>
      <p:ext uri="{BB962C8B-B14F-4D97-AF65-F5344CB8AC3E}">
        <p14:creationId xmlns:p14="http://schemas.microsoft.com/office/powerpoint/2010/main" val="2988433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B389-61FE-6B7B-0B01-2509D43555BC}"/>
              </a:ext>
            </a:extLst>
          </p:cNvPr>
          <p:cNvSpPr>
            <a:spLocks noGrp="1"/>
          </p:cNvSpPr>
          <p:nvPr>
            <p:ph type="title"/>
          </p:nvPr>
        </p:nvSpPr>
        <p:spPr>
          <a:xfrm>
            <a:off x="597014" y="982327"/>
            <a:ext cx="7886278" cy="660376"/>
          </a:xfrm>
        </p:spPr>
        <p:txBody>
          <a:bodyPr>
            <a:normAutofit/>
          </a:bodyPr>
          <a:lstStyle/>
          <a:p>
            <a:pPr algn="ctr"/>
            <a:r>
              <a:rPr lang="en-US" sz="2963" dirty="0">
                <a:latin typeface="Times New Roman" panose="02020603050405020304" pitchFamily="18" charset="0"/>
                <a:cs typeface="Times New Roman" panose="02020603050405020304" pitchFamily="18" charset="0"/>
              </a:rPr>
              <a:t>CDBG 2024 Compliance Overview</a:t>
            </a:r>
          </a:p>
        </p:txBody>
      </p:sp>
      <p:sp>
        <p:nvSpPr>
          <p:cNvPr id="3" name="Content Placeholder 2">
            <a:extLst>
              <a:ext uri="{FF2B5EF4-FFF2-40B4-BE49-F238E27FC236}">
                <a16:creationId xmlns:a16="http://schemas.microsoft.com/office/drawing/2014/main" id="{235F713D-448F-8511-8A65-609AF6651ADB}"/>
              </a:ext>
            </a:extLst>
          </p:cNvPr>
          <p:cNvSpPr>
            <a:spLocks noGrp="1"/>
          </p:cNvSpPr>
          <p:nvPr>
            <p:ph idx="1"/>
          </p:nvPr>
        </p:nvSpPr>
        <p:spPr>
          <a:xfrm>
            <a:off x="544532" y="1447800"/>
            <a:ext cx="7981739" cy="5150113"/>
          </a:xfrm>
        </p:spPr>
        <p:txBody>
          <a:bodyPr>
            <a:normAutofit/>
          </a:bodyPr>
          <a:lstStyle/>
          <a:p>
            <a:pPr>
              <a:spcBef>
                <a:spcPts val="555"/>
              </a:spcBef>
              <a:spcAft>
                <a:spcPts val="555"/>
              </a:spcAft>
            </a:pPr>
            <a:r>
              <a:rPr lang="en-US" sz="1666" b="1" dirty="0">
                <a:latin typeface="Times New Roman" panose="02020603050405020304" pitchFamily="18" charset="0"/>
                <a:cs typeface="Times New Roman" panose="02020603050405020304" pitchFamily="18" charset="0"/>
              </a:rPr>
              <a:t>Acquisition: </a:t>
            </a:r>
            <a:r>
              <a:rPr lang="en-US" sz="1481" i="1" dirty="0">
                <a:latin typeface="Times New Roman" panose="02020603050405020304" pitchFamily="18" charset="0"/>
                <a:cs typeface="Times New Roman" panose="02020603050405020304" pitchFamily="18" charset="0"/>
              </a:rPr>
              <a:t>Uniform Relocation Assistance and Real Property Acquisition Act 49 CFR Part 24</a:t>
            </a:r>
          </a:p>
          <a:p>
            <a:pPr>
              <a:spcBef>
                <a:spcPts val="555"/>
              </a:spcBef>
              <a:spcAft>
                <a:spcPts val="555"/>
              </a:spcAft>
            </a:pPr>
            <a:r>
              <a:rPr lang="en-US" sz="1666" b="1" dirty="0">
                <a:latin typeface="Times New Roman" panose="02020603050405020304" pitchFamily="18" charset="0"/>
                <a:cs typeface="Times New Roman" panose="02020603050405020304" pitchFamily="18" charset="0"/>
              </a:rPr>
              <a:t>Audits: </a:t>
            </a:r>
            <a:r>
              <a:rPr lang="en-US" sz="1481" i="1" dirty="0">
                <a:latin typeface="Times New Roman" panose="02020603050405020304" pitchFamily="18" charset="0"/>
                <a:cs typeface="Times New Roman" panose="02020603050405020304" pitchFamily="18" charset="0"/>
              </a:rPr>
              <a:t>Uniform Administrative Requirements 2 CFR Part 200 Subpart F</a:t>
            </a:r>
          </a:p>
          <a:p>
            <a:pPr>
              <a:spcBef>
                <a:spcPts val="555"/>
              </a:spcBef>
              <a:spcAft>
                <a:spcPts val="555"/>
              </a:spcAft>
            </a:pPr>
            <a:r>
              <a:rPr lang="en-US" sz="1666" b="1" dirty="0">
                <a:latin typeface="Times New Roman" panose="02020603050405020304" pitchFamily="18" charset="0"/>
                <a:cs typeface="Times New Roman" panose="02020603050405020304" pitchFamily="18" charset="0"/>
              </a:rPr>
              <a:t>Build America, Buy America: </a:t>
            </a:r>
            <a:r>
              <a:rPr lang="en-US" sz="1481" i="1" dirty="0">
                <a:latin typeface="Times New Roman" panose="02020603050405020304" pitchFamily="18" charset="0"/>
                <a:cs typeface="Times New Roman" panose="02020603050405020304" pitchFamily="18" charset="0"/>
              </a:rPr>
              <a:t>2 CFR 184</a:t>
            </a:r>
          </a:p>
          <a:p>
            <a:pPr>
              <a:spcBef>
                <a:spcPts val="555"/>
              </a:spcBef>
              <a:spcAft>
                <a:spcPts val="555"/>
              </a:spcAft>
            </a:pPr>
            <a:r>
              <a:rPr lang="en-US" sz="1666" b="1" dirty="0">
                <a:latin typeface="Times New Roman" panose="02020603050405020304" pitchFamily="18" charset="0"/>
                <a:cs typeface="Times New Roman" panose="02020603050405020304" pitchFamily="18" charset="0"/>
              </a:rPr>
              <a:t>Citizen Participation: </a:t>
            </a:r>
            <a:r>
              <a:rPr lang="en-US" sz="1481" i="1" dirty="0">
                <a:latin typeface="Times New Roman" panose="02020603050405020304" pitchFamily="18" charset="0"/>
                <a:cs typeface="Times New Roman" panose="02020603050405020304" pitchFamily="18" charset="0"/>
              </a:rPr>
              <a:t>Section 104(a)(2) of the Housing and Community Development Act, 24 CFR 570.486(a)(6)</a:t>
            </a:r>
          </a:p>
          <a:p>
            <a:pPr>
              <a:spcBef>
                <a:spcPts val="555"/>
              </a:spcBef>
              <a:spcAft>
                <a:spcPts val="555"/>
              </a:spcAft>
            </a:pPr>
            <a:r>
              <a:rPr lang="en-US" sz="1666" b="1" dirty="0">
                <a:latin typeface="Times New Roman" panose="02020603050405020304" pitchFamily="18" charset="0"/>
                <a:cs typeface="Times New Roman" panose="02020603050405020304" pitchFamily="18" charset="0"/>
              </a:rPr>
              <a:t>Environmental: </a:t>
            </a:r>
            <a:r>
              <a:rPr lang="en-US" sz="1481" i="1" dirty="0">
                <a:latin typeface="Times New Roman" panose="02020603050405020304" pitchFamily="18" charset="0"/>
                <a:cs typeface="Times New Roman" panose="02020603050405020304" pitchFamily="18" charset="0"/>
              </a:rPr>
              <a:t>National Environmental Policy Act of 1969 (NEPA), HUD Environmental Review Regulations set forth at 24 CFR Part 58</a:t>
            </a:r>
          </a:p>
          <a:p>
            <a:pPr>
              <a:spcBef>
                <a:spcPts val="555"/>
              </a:spcBef>
              <a:spcAft>
                <a:spcPts val="555"/>
              </a:spcAft>
            </a:pPr>
            <a:r>
              <a:rPr lang="en-US" sz="1666" b="1" dirty="0">
                <a:latin typeface="Times New Roman" panose="02020603050405020304" pitchFamily="18" charset="0"/>
                <a:cs typeface="Times New Roman" panose="02020603050405020304" pitchFamily="18" charset="0"/>
              </a:rPr>
              <a:t>Fair Housing and Equal Opportunity: </a:t>
            </a:r>
            <a:r>
              <a:rPr lang="en-US" sz="1481" i="1" dirty="0">
                <a:latin typeface="Times New Roman" panose="02020603050405020304" pitchFamily="18" charset="0"/>
                <a:cs typeface="Times New Roman" panose="02020603050405020304" pitchFamily="18" charset="0"/>
              </a:rPr>
              <a:t>The Fair Housing Act, Title VI of the Civil Rights Act of 1964, Section 504 of the Rehabilitation Act of 1973, Title II of the Americans with Disabilities act of 1990, Architectural Barriers Act of 1968, Section 109 of Title I of the Housing and Community Development Act of 1974, Age Discrimination Act of 1975, Title IX of the Education Amendments Act of 1972, Executive Orders 11063, 11246, 12898, 13166, and 13217</a:t>
            </a:r>
          </a:p>
          <a:p>
            <a:pPr>
              <a:spcBef>
                <a:spcPts val="555"/>
              </a:spcBef>
              <a:spcAft>
                <a:spcPts val="555"/>
              </a:spcAft>
            </a:pPr>
            <a:r>
              <a:rPr lang="en-US" sz="1666" b="1" dirty="0">
                <a:latin typeface="Times New Roman" panose="02020603050405020304" pitchFamily="18" charset="0"/>
                <a:cs typeface="Times New Roman" panose="02020603050405020304" pitchFamily="18" charset="0"/>
              </a:rPr>
              <a:t>Labor Standards: </a:t>
            </a:r>
            <a:r>
              <a:rPr lang="en-US" sz="1481" i="1" dirty="0">
                <a:latin typeface="Times New Roman" panose="02020603050405020304" pitchFamily="18" charset="0"/>
                <a:cs typeface="Times New Roman" panose="02020603050405020304" pitchFamily="18" charset="0"/>
              </a:rPr>
              <a:t>Davis Bacon Act, Copeland Anti-Kickback Act, Contract Work Hours and Safety Standards Act </a:t>
            </a:r>
          </a:p>
          <a:p>
            <a:pPr>
              <a:spcBef>
                <a:spcPts val="555"/>
              </a:spcBef>
              <a:spcAft>
                <a:spcPts val="555"/>
              </a:spcAft>
            </a:pPr>
            <a:r>
              <a:rPr lang="en-US" sz="1666" b="1" dirty="0">
                <a:latin typeface="Times New Roman" panose="02020603050405020304" pitchFamily="18" charset="0"/>
                <a:cs typeface="Times New Roman" panose="02020603050405020304" pitchFamily="18" charset="0"/>
              </a:rPr>
              <a:t>Procurement:</a:t>
            </a:r>
            <a:r>
              <a:rPr lang="en-US" sz="1481" b="1" i="1" dirty="0">
                <a:latin typeface="Times New Roman" panose="02020603050405020304" pitchFamily="18" charset="0"/>
                <a:cs typeface="Times New Roman" panose="02020603050405020304" pitchFamily="18" charset="0"/>
              </a:rPr>
              <a:t> </a:t>
            </a:r>
            <a:r>
              <a:rPr lang="en-US" sz="1481" i="1" dirty="0">
                <a:latin typeface="Times New Roman" panose="02020603050405020304" pitchFamily="18" charset="0"/>
                <a:cs typeface="Times New Roman" panose="02020603050405020304" pitchFamily="18" charset="0"/>
              </a:rPr>
              <a:t>2 CFR Part 200 Subpart D</a:t>
            </a:r>
          </a:p>
          <a:p>
            <a:pPr>
              <a:spcBef>
                <a:spcPts val="555"/>
              </a:spcBef>
              <a:spcAft>
                <a:spcPts val="555"/>
              </a:spcAft>
            </a:pPr>
            <a:r>
              <a:rPr lang="en-US" sz="1666" b="1" dirty="0">
                <a:latin typeface="Times New Roman" panose="02020603050405020304" pitchFamily="18" charset="0"/>
                <a:cs typeface="Times New Roman" panose="02020603050405020304" pitchFamily="18" charset="0"/>
              </a:rPr>
              <a:t>Section 3</a:t>
            </a:r>
            <a:r>
              <a:rPr lang="en-US" sz="1574" b="1" dirty="0">
                <a:latin typeface="Times New Roman" panose="02020603050405020304" pitchFamily="18" charset="0"/>
                <a:cs typeface="Times New Roman" panose="02020603050405020304" pitchFamily="18" charset="0"/>
              </a:rPr>
              <a:t>: </a:t>
            </a:r>
            <a:r>
              <a:rPr lang="en-US" sz="1481" dirty="0">
                <a:latin typeface="Times New Roman" panose="02020603050405020304" pitchFamily="18" charset="0"/>
                <a:cs typeface="Times New Roman" panose="02020603050405020304" pitchFamily="18" charset="0"/>
              </a:rPr>
              <a:t>2</a:t>
            </a:r>
            <a:r>
              <a:rPr lang="en-US" sz="1481" i="1" dirty="0">
                <a:latin typeface="Times New Roman" panose="02020603050405020304" pitchFamily="18" charset="0"/>
                <a:cs typeface="Times New Roman" panose="02020603050405020304" pitchFamily="18" charset="0"/>
              </a:rPr>
              <a:t>4 CFR 75</a:t>
            </a:r>
          </a:p>
        </p:txBody>
      </p:sp>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996143"/>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spTree>
    <p:extLst>
      <p:ext uri="{BB962C8B-B14F-4D97-AF65-F5344CB8AC3E}">
        <p14:creationId xmlns:p14="http://schemas.microsoft.com/office/powerpoint/2010/main" val="3023047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B389-61FE-6B7B-0B01-2509D43555BC}"/>
              </a:ext>
            </a:extLst>
          </p:cNvPr>
          <p:cNvSpPr>
            <a:spLocks noGrp="1"/>
          </p:cNvSpPr>
          <p:nvPr>
            <p:ph type="title"/>
          </p:nvPr>
        </p:nvSpPr>
        <p:spPr>
          <a:xfrm>
            <a:off x="591131" y="1031367"/>
            <a:ext cx="7886278" cy="660376"/>
          </a:xfrm>
        </p:spPr>
        <p:txBody>
          <a:bodyPr>
            <a:normAutofit/>
          </a:bodyPr>
          <a:lstStyle/>
          <a:p>
            <a:pPr algn="ctr"/>
            <a:r>
              <a:rPr lang="en-US" sz="2963" dirty="0">
                <a:latin typeface="Times New Roman" panose="02020603050405020304" pitchFamily="18" charset="0"/>
                <a:cs typeface="Times New Roman" panose="02020603050405020304" pitchFamily="18" charset="0"/>
              </a:rPr>
              <a:t>CDBG 2024 Compliance Overview</a:t>
            </a:r>
          </a:p>
        </p:txBody>
      </p:sp>
      <p:sp>
        <p:nvSpPr>
          <p:cNvPr id="3" name="Content Placeholder 2">
            <a:extLst>
              <a:ext uri="{FF2B5EF4-FFF2-40B4-BE49-F238E27FC236}">
                <a16:creationId xmlns:a16="http://schemas.microsoft.com/office/drawing/2014/main" id="{235F713D-448F-8511-8A65-609AF6651ADB}"/>
              </a:ext>
            </a:extLst>
          </p:cNvPr>
          <p:cNvSpPr>
            <a:spLocks noGrp="1"/>
          </p:cNvSpPr>
          <p:nvPr>
            <p:ph idx="1"/>
          </p:nvPr>
        </p:nvSpPr>
        <p:spPr>
          <a:xfrm>
            <a:off x="628861" y="1691743"/>
            <a:ext cx="7886278" cy="4485222"/>
          </a:xfrm>
        </p:spPr>
        <p:txBody>
          <a:bodyPr>
            <a:normAutofit/>
          </a:bodyPr>
          <a:lstStyle/>
          <a:p>
            <a:pPr>
              <a:spcAft>
                <a:spcPts val="1111"/>
              </a:spcAft>
            </a:pPr>
            <a:r>
              <a:rPr lang="en-US" sz="2037" dirty="0">
                <a:latin typeface="Times New Roman" panose="02020603050405020304" pitchFamily="18" charset="0"/>
                <a:cs typeface="Times New Roman" panose="02020603050405020304" pitchFamily="18" charset="0"/>
              </a:rPr>
              <a:t>All Sub-recipients will be monitored at least once over the life of the funded project</a:t>
            </a:r>
          </a:p>
          <a:p>
            <a:pPr>
              <a:spcAft>
                <a:spcPts val="1111"/>
              </a:spcAft>
            </a:pPr>
            <a:r>
              <a:rPr lang="en-US" sz="2037" dirty="0">
                <a:latin typeface="Times New Roman" panose="02020603050405020304" pitchFamily="18" charset="0"/>
                <a:cs typeface="Times New Roman" panose="02020603050405020304" pitchFamily="18" charset="0"/>
              </a:rPr>
              <a:t>A Risk Assessment may be performed on all Sub-recipients to determine program progress and compliance.</a:t>
            </a:r>
          </a:p>
          <a:p>
            <a:pPr>
              <a:spcAft>
                <a:spcPts val="1111"/>
              </a:spcAft>
            </a:pPr>
            <a:r>
              <a:rPr lang="en-US" sz="2037" dirty="0">
                <a:latin typeface="Times New Roman" panose="02020603050405020304" pitchFamily="18" charset="0"/>
                <a:cs typeface="Times New Roman" panose="02020603050405020304" pitchFamily="18" charset="0"/>
              </a:rPr>
              <a:t>MDA will continue to Affirmatively Further Fair Housing by supporting local fair housing efforts, non-profit partnerships, thru MDA sponsored trainings and outreach efforts and partnership efforts with MHC. </a:t>
            </a:r>
          </a:p>
          <a:p>
            <a:pPr>
              <a:spcAft>
                <a:spcPts val="1111"/>
              </a:spcAft>
            </a:pPr>
            <a:r>
              <a:rPr lang="en-US" sz="2037" dirty="0">
                <a:latin typeface="Times New Roman" panose="02020603050405020304" pitchFamily="18" charset="0"/>
                <a:cs typeface="Times New Roman" panose="02020603050405020304" pitchFamily="18" charset="0"/>
              </a:rPr>
              <a:t>MDA will ensure Sub-recipients Affirmatively Further Fair Housing within their respective communities as required by federal funds received and conduct a fair housing activity during the grant implementation stage. </a:t>
            </a:r>
          </a:p>
        </p:txBody>
      </p:sp>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928216"/>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spTree>
    <p:extLst>
      <p:ext uri="{BB962C8B-B14F-4D97-AF65-F5344CB8AC3E}">
        <p14:creationId xmlns:p14="http://schemas.microsoft.com/office/powerpoint/2010/main" val="1459523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69A12-8773-A277-3133-018F7C49D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00DE01-634A-7582-9F8A-0DF74280E57F}"/>
              </a:ext>
            </a:extLst>
          </p:cNvPr>
          <p:cNvSpPr>
            <a:spLocks noGrp="1"/>
          </p:cNvSpPr>
          <p:nvPr>
            <p:ph type="title"/>
          </p:nvPr>
        </p:nvSpPr>
        <p:spPr>
          <a:xfrm>
            <a:off x="1371600" y="2936557"/>
            <a:ext cx="6569455" cy="984885"/>
          </a:xfrm>
        </p:spPr>
        <p:txBody>
          <a:bodyPr/>
          <a:lstStyle/>
          <a:p>
            <a:pPr algn="ctr"/>
            <a:r>
              <a:rPr lang="en-US" dirty="0"/>
              <a:t>Affirmatively Furthering Fair Housing</a:t>
            </a:r>
          </a:p>
        </p:txBody>
      </p:sp>
    </p:spTree>
    <p:extLst>
      <p:ext uri="{BB962C8B-B14F-4D97-AF65-F5344CB8AC3E}">
        <p14:creationId xmlns:p14="http://schemas.microsoft.com/office/powerpoint/2010/main" val="284696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2120478" y="5218936"/>
            <a:ext cx="357885" cy="37816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2432" y="5060274"/>
            <a:ext cx="855348" cy="66805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729679" y="2782279"/>
            <a:ext cx="3703126" cy="1161141"/>
          </a:xfrm>
          <a:prstGeom prst="rect">
            <a:avLst/>
          </a:prstGeom>
        </p:spPr>
        <p:txBody>
          <a:bodyPr vert="horz" wrap="square" lIns="0" tIns="0" rIns="0" bIns="0" rtlCol="0">
            <a:spAutoFit/>
          </a:bodyPr>
          <a:lstStyle/>
          <a:p>
            <a:pPr algn="ctr" defTabSz="713232"/>
            <a:r>
              <a:rPr lang="en-US" sz="2496" kern="1200">
                <a:solidFill>
                  <a:srgbClr val="006800"/>
                </a:solidFill>
                <a:latin typeface="Franklin Gothic Medium"/>
                <a:ea typeface="+mn-ea"/>
                <a:cs typeface="+mn-cs"/>
              </a:rPr>
              <a:t>PUBLIC </a:t>
            </a:r>
            <a:r>
              <a:rPr lang="en-US" sz="2496" kern="1200" spc="4">
                <a:solidFill>
                  <a:srgbClr val="006800"/>
                </a:solidFill>
                <a:latin typeface="Franklin Gothic Medium"/>
                <a:ea typeface="+mn-ea"/>
                <a:cs typeface="+mn-cs"/>
              </a:rPr>
              <a:t>HEARING</a:t>
            </a:r>
            <a:r>
              <a:rPr lang="en-US" sz="2496" kern="1200" spc="-94">
                <a:solidFill>
                  <a:srgbClr val="006800"/>
                </a:solidFill>
                <a:latin typeface="Franklin Gothic Medium"/>
                <a:ea typeface="+mn-ea"/>
                <a:cs typeface="+mn-cs"/>
              </a:rPr>
              <a:t> </a:t>
            </a:r>
            <a:r>
              <a:rPr lang="en-US" sz="2496" kern="1200" spc="4">
                <a:solidFill>
                  <a:srgbClr val="006800"/>
                </a:solidFill>
                <a:latin typeface="Franklin Gothic Medium"/>
                <a:ea typeface="+mn-ea"/>
                <a:cs typeface="+mn-cs"/>
              </a:rPr>
              <a:t>MEETING</a:t>
            </a:r>
            <a:endParaRPr lang="en-US" sz="2496" kern="1200">
              <a:solidFill>
                <a:schemeClr val="tx1"/>
              </a:solidFill>
              <a:latin typeface="Franklin Gothic Medium"/>
              <a:ea typeface="+mn-ea"/>
              <a:cs typeface="+mn-cs"/>
            </a:endParaRPr>
          </a:p>
          <a:p>
            <a:pPr defTabSz="713232">
              <a:spcBef>
                <a:spcPts val="35"/>
              </a:spcBef>
            </a:pPr>
            <a:endParaRPr lang="en-US" sz="2574" kern="1200">
              <a:solidFill>
                <a:schemeClr val="tx1"/>
              </a:solidFill>
              <a:latin typeface="Times New Roman"/>
              <a:ea typeface="+mn-ea"/>
              <a:cs typeface="Times New Roman"/>
            </a:endParaRPr>
          </a:p>
          <a:p>
            <a:pPr algn="ctr" defTabSz="713232"/>
            <a:r>
              <a:rPr lang="en-US" sz="2496" kern="1200" spc="-4">
                <a:solidFill>
                  <a:srgbClr val="006800"/>
                </a:solidFill>
                <a:latin typeface="Franklin Gothic Medium"/>
                <a:ea typeface="+mn-ea"/>
                <a:cs typeface="+mn-cs"/>
              </a:rPr>
              <a:t>OVERVIEW</a:t>
            </a:r>
            <a:endParaRPr lang="en-US" sz="3200">
              <a:latin typeface="Franklin Gothic Medium"/>
              <a:cs typeface="Franklin Gothic Medium"/>
            </a:endParaRPr>
          </a:p>
        </p:txBody>
      </p:sp>
      <p:sp>
        <p:nvSpPr>
          <p:cNvPr id="5" name="object 5"/>
          <p:cNvSpPr/>
          <p:nvPr/>
        </p:nvSpPr>
        <p:spPr>
          <a:xfrm>
            <a:off x="993137" y="1123527"/>
            <a:ext cx="7157721" cy="238591"/>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008A43"/>
          </a:solidFill>
        </p:spPr>
        <p:txBody>
          <a:bodyPr wrap="square" lIns="0" tIns="0" rIns="0" bIns="0" rtlCol="0"/>
          <a:lstStyle/>
          <a:p>
            <a:endParaRPr/>
          </a:p>
        </p:txBody>
      </p:sp>
      <p:sp>
        <p:nvSpPr>
          <p:cNvPr id="6" name="object 6"/>
          <p:cNvSpPr/>
          <p:nvPr/>
        </p:nvSpPr>
        <p:spPr>
          <a:xfrm>
            <a:off x="6659666" y="4754877"/>
            <a:ext cx="1299126" cy="86488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B389-61FE-6B7B-0B01-2509D43555BC}"/>
              </a:ext>
            </a:extLst>
          </p:cNvPr>
          <p:cNvSpPr>
            <a:spLocks noGrp="1"/>
          </p:cNvSpPr>
          <p:nvPr>
            <p:ph type="title"/>
          </p:nvPr>
        </p:nvSpPr>
        <p:spPr>
          <a:xfrm>
            <a:off x="594055" y="959768"/>
            <a:ext cx="7886278" cy="660376"/>
          </a:xfrm>
        </p:spPr>
        <p:txBody>
          <a:bodyPr>
            <a:normAutofit/>
          </a:bodyPr>
          <a:lstStyle/>
          <a:p>
            <a:pPr algn="ctr"/>
            <a:r>
              <a:rPr lang="en-US" sz="2963" dirty="0">
                <a:latin typeface="Times New Roman" panose="02020603050405020304" pitchFamily="18" charset="0"/>
                <a:cs typeface="Times New Roman" panose="02020603050405020304" pitchFamily="18" charset="0"/>
              </a:rPr>
              <a:t>Affirmatively Furthering Fair Housing</a:t>
            </a:r>
          </a:p>
        </p:txBody>
      </p:sp>
      <p:sp>
        <p:nvSpPr>
          <p:cNvPr id="3" name="Content Placeholder 2">
            <a:extLst>
              <a:ext uri="{FF2B5EF4-FFF2-40B4-BE49-F238E27FC236}">
                <a16:creationId xmlns:a16="http://schemas.microsoft.com/office/drawing/2014/main" id="{235F713D-448F-8511-8A65-609AF6651ADB}"/>
              </a:ext>
            </a:extLst>
          </p:cNvPr>
          <p:cNvSpPr>
            <a:spLocks noGrp="1"/>
          </p:cNvSpPr>
          <p:nvPr>
            <p:ph idx="1"/>
          </p:nvPr>
        </p:nvSpPr>
        <p:spPr>
          <a:xfrm>
            <a:off x="628861" y="1691743"/>
            <a:ext cx="7886278" cy="4485222"/>
          </a:xfrm>
        </p:spPr>
        <p:txBody>
          <a:bodyPr>
            <a:normAutofit fontScale="85000" lnSpcReduction="20000"/>
          </a:bodyPr>
          <a:lstStyle/>
          <a:p>
            <a:pPr algn="just" defTabSz="846552" rtl="0" fontAlgn="base">
              <a:defRPr/>
            </a:pPr>
            <a:r>
              <a:rPr lang="en-US" sz="2222"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Title VIII of the Civil Rights Act of 1968, known as the Fair Housing Act, requires HUD and recipients of federal funds from HUD to affirmatively further the policies of the Fair Housing Act, also known as “affirmatively furthering fair housing” or “AFFH”. </a:t>
            </a:r>
          </a:p>
          <a:p>
            <a:pPr algn="just" defTabSz="846552" rtl="0" fontAlgn="base">
              <a:defRPr/>
            </a:pPr>
            <a:r>
              <a:rPr lang="en-US" sz="2222"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defTabSz="846552" rtl="0" fontAlgn="base">
              <a:defRPr/>
            </a:pPr>
            <a:r>
              <a:rPr lang="en-US" sz="2222"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Mississippi Home Corporation and Mississippi Development Authority work to affirmatively further fair housing by taking meaningful actions, in addition to combating discrimination, that overcome patterns of segregation and foster communities free from barriers that restrict access to opportunity based on protected characteristics, which are:</a:t>
            </a:r>
          </a:p>
          <a:p>
            <a:pPr algn="just" defTabSz="846552" rtl="0" fontAlgn="base">
              <a:defRPr/>
            </a:pPr>
            <a:r>
              <a:rPr lang="en-US" sz="2222"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317457" indent="-317457" algn="l" defTabSz="846552" rtl="0" fontAlgn="base">
              <a:buFont typeface="Symbol" panose="05050102010706020507" pitchFamily="18" charset="2"/>
              <a:buChar char=""/>
              <a:defRPr/>
            </a:pPr>
            <a:r>
              <a:rPr lang="en-US" sz="2222"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Race</a:t>
            </a:r>
            <a:endParaRPr lang="en-US" sz="2222"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17457" indent="-317457" algn="l" defTabSz="846552" rtl="0" fontAlgn="base">
              <a:buFont typeface="Symbol" panose="05050102010706020507" pitchFamily="18" charset="2"/>
              <a:buChar char=""/>
              <a:defRPr/>
            </a:pPr>
            <a:r>
              <a:rPr lang="en-US" sz="2222"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Color</a:t>
            </a:r>
            <a:endParaRPr lang="en-US" sz="2222"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17457" indent="-317457" algn="l" defTabSz="846552" rtl="0" fontAlgn="base">
              <a:buFont typeface="Symbol" panose="05050102010706020507" pitchFamily="18" charset="2"/>
              <a:buChar char=""/>
              <a:defRPr/>
            </a:pPr>
            <a:r>
              <a:rPr lang="en-US" sz="2222"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National Origin</a:t>
            </a:r>
            <a:endParaRPr lang="en-US" sz="2222"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17457" indent="-317457" algn="l" defTabSz="846552" rtl="0" fontAlgn="base">
              <a:buFont typeface="Symbol" panose="05050102010706020507" pitchFamily="18" charset="2"/>
              <a:buChar char=""/>
              <a:defRPr/>
            </a:pPr>
            <a:r>
              <a:rPr lang="en-US" sz="2222"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Religion </a:t>
            </a:r>
            <a:endParaRPr lang="en-US" sz="2222"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17457" indent="-317457" algn="l" defTabSz="846552" rtl="0" fontAlgn="base">
              <a:buFont typeface="Symbol" panose="05050102010706020507" pitchFamily="18" charset="2"/>
              <a:buChar char=""/>
              <a:defRPr/>
            </a:pPr>
            <a:r>
              <a:rPr lang="en-US" sz="2222"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Sex (including sexual orientation and gender identity)</a:t>
            </a:r>
            <a:endParaRPr lang="en-US" sz="2222"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17457" indent="-317457" algn="l" defTabSz="846552" rtl="0" fontAlgn="base">
              <a:buFont typeface="Symbol" panose="05050102010706020507" pitchFamily="18" charset="2"/>
              <a:buChar char=""/>
              <a:defRPr/>
            </a:pPr>
            <a:r>
              <a:rPr lang="en-US" sz="2222"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Familial Status</a:t>
            </a:r>
            <a:endParaRPr lang="en-US" sz="2222"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17457" indent="-317457" algn="just" defTabSz="846552" rtl="0" fontAlgn="base">
              <a:buFont typeface="Symbol" panose="05050102010706020507" pitchFamily="18" charset="2"/>
              <a:buChar char=""/>
              <a:defRPr/>
            </a:pPr>
            <a:r>
              <a:rPr lang="en-US" sz="2222"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Disability</a:t>
            </a:r>
            <a:endParaRPr lang="en-US" sz="2037"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A5705C-7291-0D4D-94EE-1DC8B390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 y="-13816"/>
            <a:ext cx="9164839" cy="903034"/>
          </a:xfrm>
          <a:prstGeom prst="rect">
            <a:avLst/>
          </a:prstGeom>
        </p:spPr>
      </p:pic>
      <p:pic>
        <p:nvPicPr>
          <p:cNvPr id="5" name="Picture 4">
            <a:extLst>
              <a:ext uri="{FF2B5EF4-FFF2-40B4-BE49-F238E27FC236}">
                <a16:creationId xmlns:a16="http://schemas.microsoft.com/office/drawing/2014/main" id="{AD08028C-4A55-D3A0-6FE6-6D4F5B1B6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56734"/>
            <a:ext cx="1727178" cy="690335"/>
          </a:xfrm>
          <a:prstGeom prst="rect">
            <a:avLst/>
          </a:prstGeom>
        </p:spPr>
      </p:pic>
      <p:pic>
        <p:nvPicPr>
          <p:cNvPr id="6" name="Picture 5">
            <a:extLst>
              <a:ext uri="{FF2B5EF4-FFF2-40B4-BE49-F238E27FC236}">
                <a16:creationId xmlns:a16="http://schemas.microsoft.com/office/drawing/2014/main" id="{71570A64-9460-118D-0005-1409F6BBB59A}"/>
              </a:ext>
            </a:extLst>
          </p:cNvPr>
          <p:cNvPicPr>
            <a:picLocks noChangeAspect="1"/>
          </p:cNvPicPr>
          <p:nvPr/>
        </p:nvPicPr>
        <p:blipFill>
          <a:blip r:embed="rId4"/>
          <a:stretch>
            <a:fillRect/>
          </a:stretch>
        </p:blipFill>
        <p:spPr>
          <a:xfrm>
            <a:off x="8170025" y="6136753"/>
            <a:ext cx="626534" cy="575734"/>
          </a:xfrm>
          <a:prstGeom prst="rect">
            <a:avLst/>
          </a:prstGeom>
        </p:spPr>
      </p:pic>
    </p:spTree>
    <p:extLst>
      <p:ext uri="{BB962C8B-B14F-4D97-AF65-F5344CB8AC3E}">
        <p14:creationId xmlns:p14="http://schemas.microsoft.com/office/powerpoint/2010/main" val="2387600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0180" y="6146291"/>
            <a:ext cx="457199" cy="4831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 y="5943600"/>
            <a:ext cx="1092708" cy="85343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366930" y="714502"/>
            <a:ext cx="4688205" cy="631190"/>
          </a:xfrm>
          <a:prstGeom prst="rect">
            <a:avLst/>
          </a:prstGeom>
        </p:spPr>
        <p:txBody>
          <a:bodyPr vert="horz" wrap="square" lIns="0" tIns="0" rIns="0" bIns="0" rtlCol="0">
            <a:spAutoFit/>
          </a:bodyPr>
          <a:lstStyle/>
          <a:p>
            <a:pPr marL="12700">
              <a:lnSpc>
                <a:spcPct val="100000"/>
              </a:lnSpc>
            </a:pPr>
            <a:r>
              <a:rPr sz="4000" b="0" spc="170" dirty="0">
                <a:solidFill>
                  <a:srgbClr val="008A43"/>
                </a:solidFill>
                <a:latin typeface="Franklin Gothic Medium"/>
                <a:cs typeface="Franklin Gothic Medium"/>
              </a:rPr>
              <a:t>PUBLIC</a:t>
            </a:r>
            <a:r>
              <a:rPr sz="4000" b="0" spc="275" dirty="0">
                <a:solidFill>
                  <a:srgbClr val="008A43"/>
                </a:solidFill>
                <a:latin typeface="Franklin Gothic Medium"/>
                <a:cs typeface="Franklin Gothic Medium"/>
              </a:rPr>
              <a:t> </a:t>
            </a:r>
            <a:r>
              <a:rPr sz="4000" b="0" spc="180" dirty="0">
                <a:solidFill>
                  <a:srgbClr val="008A43"/>
                </a:solidFill>
                <a:latin typeface="Franklin Gothic Medium"/>
                <a:cs typeface="Franklin Gothic Medium"/>
              </a:rPr>
              <a:t>COMMENTS</a:t>
            </a:r>
            <a:endParaRPr sz="4000">
              <a:latin typeface="Franklin Gothic Medium"/>
              <a:cs typeface="Franklin Gothic Medium"/>
            </a:endParaRPr>
          </a:p>
        </p:txBody>
      </p:sp>
      <p:sp>
        <p:nvSpPr>
          <p:cNvPr id="5" name="object 5"/>
          <p:cNvSpPr/>
          <p:nvPr/>
        </p:nvSpPr>
        <p:spPr>
          <a:xfrm>
            <a:off x="381761" y="1719833"/>
            <a:ext cx="2562225" cy="1024255"/>
          </a:xfrm>
          <a:custGeom>
            <a:avLst/>
            <a:gdLst/>
            <a:ahLst/>
            <a:cxnLst/>
            <a:rect l="l" t="t" r="r" b="b"/>
            <a:pathLst>
              <a:path w="2562225" h="1024255">
                <a:moveTo>
                  <a:pt x="0" y="0"/>
                </a:moveTo>
                <a:lnTo>
                  <a:pt x="2561844" y="0"/>
                </a:lnTo>
                <a:lnTo>
                  <a:pt x="2561844" y="1024127"/>
                </a:lnTo>
                <a:lnTo>
                  <a:pt x="0" y="1024127"/>
                </a:lnTo>
                <a:lnTo>
                  <a:pt x="0" y="0"/>
                </a:lnTo>
                <a:close/>
              </a:path>
            </a:pathLst>
          </a:custGeom>
          <a:ln w="19050">
            <a:solidFill>
              <a:srgbClr val="008A43"/>
            </a:solidFill>
          </a:ln>
        </p:spPr>
        <p:txBody>
          <a:bodyPr wrap="square" lIns="0" tIns="0" rIns="0" bIns="0" rtlCol="0"/>
          <a:lstStyle/>
          <a:p>
            <a:endParaRPr/>
          </a:p>
        </p:txBody>
      </p:sp>
      <p:sp>
        <p:nvSpPr>
          <p:cNvPr id="6" name="object 6"/>
          <p:cNvSpPr txBox="1"/>
          <p:nvPr/>
        </p:nvSpPr>
        <p:spPr>
          <a:xfrm>
            <a:off x="518147" y="2052200"/>
            <a:ext cx="2287905" cy="322580"/>
          </a:xfrm>
          <a:prstGeom prst="rect">
            <a:avLst/>
          </a:prstGeom>
        </p:spPr>
        <p:txBody>
          <a:bodyPr vert="horz" wrap="square" lIns="0" tIns="0" rIns="0" bIns="0" rtlCol="0">
            <a:spAutoFit/>
          </a:bodyPr>
          <a:lstStyle/>
          <a:p>
            <a:pPr marL="12700">
              <a:lnSpc>
                <a:spcPct val="100000"/>
              </a:lnSpc>
            </a:pPr>
            <a:r>
              <a:rPr sz="2000" spc="5" dirty="0">
                <a:latin typeface="Franklin Gothic Book"/>
                <a:cs typeface="Franklin Gothic Book"/>
              </a:rPr>
              <a:t>Draft </a:t>
            </a:r>
            <a:r>
              <a:rPr sz="2000" spc="-5" dirty="0">
                <a:latin typeface="Franklin Gothic Book"/>
                <a:cs typeface="Franklin Gothic Book"/>
              </a:rPr>
              <a:t>Plan</a:t>
            </a:r>
            <a:r>
              <a:rPr sz="2000" spc="-70" dirty="0">
                <a:latin typeface="Franklin Gothic Book"/>
                <a:cs typeface="Franklin Gothic Book"/>
              </a:rPr>
              <a:t> </a:t>
            </a:r>
            <a:r>
              <a:rPr sz="2000" spc="-10" dirty="0">
                <a:latin typeface="Franklin Gothic Book"/>
                <a:cs typeface="Franklin Gothic Book"/>
              </a:rPr>
              <a:t>Availability</a:t>
            </a:r>
            <a:endParaRPr sz="2000">
              <a:latin typeface="Franklin Gothic Book"/>
              <a:cs typeface="Franklin Gothic Book"/>
            </a:endParaRPr>
          </a:p>
        </p:txBody>
      </p:sp>
      <p:sp>
        <p:nvSpPr>
          <p:cNvPr id="7" name="object 7"/>
          <p:cNvSpPr/>
          <p:nvPr/>
        </p:nvSpPr>
        <p:spPr>
          <a:xfrm>
            <a:off x="403097" y="2766822"/>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solidFill>
            <a:srgbClr val="A8ADB2">
              <a:alpha val="90194"/>
            </a:srgbClr>
          </a:solidFill>
        </p:spPr>
        <p:txBody>
          <a:bodyPr wrap="square" lIns="0" tIns="0" rIns="0" bIns="0" rtlCol="0"/>
          <a:lstStyle/>
          <a:p>
            <a:endParaRPr/>
          </a:p>
        </p:txBody>
      </p:sp>
      <p:sp>
        <p:nvSpPr>
          <p:cNvPr id="8" name="object 8"/>
          <p:cNvSpPr/>
          <p:nvPr/>
        </p:nvSpPr>
        <p:spPr>
          <a:xfrm>
            <a:off x="403097" y="2766822"/>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ln w="19049">
            <a:solidFill>
              <a:srgbClr val="CBDACF"/>
            </a:solidFill>
          </a:ln>
        </p:spPr>
        <p:txBody>
          <a:bodyPr wrap="square" lIns="0" tIns="0" rIns="0" bIns="0" rtlCol="0"/>
          <a:lstStyle/>
          <a:p>
            <a:endParaRPr/>
          </a:p>
        </p:txBody>
      </p:sp>
      <p:sp>
        <p:nvSpPr>
          <p:cNvPr id="9" name="object 9"/>
          <p:cNvSpPr txBox="1"/>
          <p:nvPr/>
        </p:nvSpPr>
        <p:spPr>
          <a:xfrm>
            <a:off x="474790" y="2810686"/>
            <a:ext cx="2331262" cy="487313"/>
          </a:xfrm>
          <a:prstGeom prst="rect">
            <a:avLst/>
          </a:prstGeom>
        </p:spPr>
        <p:txBody>
          <a:bodyPr vert="horz" wrap="square" lIns="0" tIns="0" rIns="0" bIns="0" rtlCol="0">
            <a:spAutoFit/>
          </a:bodyPr>
          <a:lstStyle/>
          <a:p>
            <a:pPr marL="12700">
              <a:lnSpc>
                <a:spcPts val="1914"/>
              </a:lnSpc>
            </a:pPr>
            <a:r>
              <a:rPr sz="1600" spc="-5" dirty="0">
                <a:latin typeface="Franklin Gothic Book"/>
                <a:cs typeface="Franklin Gothic Book"/>
              </a:rPr>
              <a:t>• </a:t>
            </a:r>
            <a:r>
              <a:rPr lang="en-US" sz="1600" spc="-5" dirty="0">
                <a:highlight>
                  <a:srgbClr val="FFFF00"/>
                </a:highlight>
                <a:latin typeface="Franklin Gothic Book"/>
                <a:cs typeface="Franklin Gothic Book"/>
              </a:rPr>
              <a:t>April 10 – May 11, 2024</a:t>
            </a:r>
            <a:endParaRPr sz="1600" dirty="0">
              <a:highlight>
                <a:srgbClr val="FFFF00"/>
              </a:highlight>
              <a:latin typeface="Franklin Gothic Book"/>
              <a:cs typeface="Franklin Gothic Book"/>
            </a:endParaRPr>
          </a:p>
          <a:p>
            <a:pPr marL="184785" indent="-172085">
              <a:lnSpc>
                <a:spcPts val="1914"/>
              </a:lnSpc>
              <a:buChar char="•"/>
              <a:tabLst>
                <a:tab pos="185420" algn="l"/>
              </a:tabLst>
            </a:pPr>
            <a:r>
              <a:rPr sz="1600" spc="-10" dirty="0">
                <a:latin typeface="Franklin Gothic Book"/>
                <a:cs typeface="Franklin Gothic Book"/>
                <a:hlinkClick r:id="rId4"/>
              </a:rPr>
              <a:t>www.mshomecorp.com</a:t>
            </a:r>
            <a:endParaRPr sz="1600" dirty="0">
              <a:latin typeface="Franklin Gothic Book"/>
              <a:cs typeface="Franklin Gothic Book"/>
            </a:endParaRPr>
          </a:p>
        </p:txBody>
      </p:sp>
      <p:sp>
        <p:nvSpPr>
          <p:cNvPr id="10" name="object 10"/>
          <p:cNvSpPr/>
          <p:nvPr/>
        </p:nvSpPr>
        <p:spPr>
          <a:xfrm>
            <a:off x="3277361" y="1719833"/>
            <a:ext cx="2562225" cy="1024255"/>
          </a:xfrm>
          <a:custGeom>
            <a:avLst/>
            <a:gdLst/>
            <a:ahLst/>
            <a:cxnLst/>
            <a:rect l="l" t="t" r="r" b="b"/>
            <a:pathLst>
              <a:path w="2562225" h="1024255">
                <a:moveTo>
                  <a:pt x="0" y="0"/>
                </a:moveTo>
                <a:lnTo>
                  <a:pt x="2561843" y="0"/>
                </a:lnTo>
                <a:lnTo>
                  <a:pt x="2561843" y="1024127"/>
                </a:lnTo>
                <a:lnTo>
                  <a:pt x="0" y="1024127"/>
                </a:lnTo>
                <a:lnTo>
                  <a:pt x="0" y="0"/>
                </a:lnTo>
                <a:close/>
              </a:path>
            </a:pathLst>
          </a:custGeom>
          <a:ln w="19049">
            <a:solidFill>
              <a:srgbClr val="008A43"/>
            </a:solidFill>
          </a:ln>
        </p:spPr>
        <p:txBody>
          <a:bodyPr wrap="square" lIns="0" tIns="0" rIns="0" bIns="0" rtlCol="0"/>
          <a:lstStyle/>
          <a:p>
            <a:endParaRPr/>
          </a:p>
        </p:txBody>
      </p:sp>
      <p:sp>
        <p:nvSpPr>
          <p:cNvPr id="11" name="object 11"/>
          <p:cNvSpPr txBox="1"/>
          <p:nvPr/>
        </p:nvSpPr>
        <p:spPr>
          <a:xfrm>
            <a:off x="3665210" y="1969332"/>
            <a:ext cx="1784985" cy="534670"/>
          </a:xfrm>
          <a:prstGeom prst="rect">
            <a:avLst/>
          </a:prstGeom>
        </p:spPr>
        <p:txBody>
          <a:bodyPr vert="horz" wrap="square" lIns="0" tIns="0" rIns="0" bIns="0" rtlCol="0">
            <a:spAutoFit/>
          </a:bodyPr>
          <a:lstStyle/>
          <a:p>
            <a:pPr marL="550545" marR="5080" indent="-538480">
              <a:lnSpc>
                <a:spcPts val="2039"/>
              </a:lnSpc>
            </a:pPr>
            <a:r>
              <a:rPr sz="2000" spc="-5" dirty="0">
                <a:latin typeface="Franklin Gothic Book"/>
                <a:cs typeface="Franklin Gothic Book"/>
              </a:rPr>
              <a:t>Public</a:t>
            </a:r>
            <a:r>
              <a:rPr sz="2000" spc="-55" dirty="0">
                <a:latin typeface="Franklin Gothic Book"/>
                <a:cs typeface="Franklin Gothic Book"/>
              </a:rPr>
              <a:t> </a:t>
            </a:r>
            <a:r>
              <a:rPr sz="2000" dirty="0">
                <a:latin typeface="Franklin Gothic Book"/>
                <a:cs typeface="Franklin Gothic Book"/>
              </a:rPr>
              <a:t>Comment  </a:t>
            </a:r>
            <a:r>
              <a:rPr sz="2000" spc="-10" dirty="0">
                <a:latin typeface="Franklin Gothic Book"/>
                <a:cs typeface="Franklin Gothic Book"/>
              </a:rPr>
              <a:t>Period</a:t>
            </a:r>
            <a:endParaRPr sz="2000">
              <a:latin typeface="Franklin Gothic Book"/>
              <a:cs typeface="Franklin Gothic Book"/>
            </a:endParaRPr>
          </a:p>
        </p:txBody>
      </p:sp>
      <p:sp>
        <p:nvSpPr>
          <p:cNvPr id="12" name="object 12"/>
          <p:cNvSpPr/>
          <p:nvPr/>
        </p:nvSpPr>
        <p:spPr>
          <a:xfrm>
            <a:off x="3292602" y="2734944"/>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solidFill>
            <a:srgbClr val="A8ADB2">
              <a:alpha val="90194"/>
            </a:srgbClr>
          </a:solidFill>
        </p:spPr>
        <p:txBody>
          <a:bodyPr wrap="square" lIns="0" tIns="0" rIns="0" bIns="0" rtlCol="0"/>
          <a:lstStyle/>
          <a:p>
            <a:endParaRPr dirty="0"/>
          </a:p>
        </p:txBody>
      </p:sp>
      <p:sp>
        <p:nvSpPr>
          <p:cNvPr id="13" name="object 13"/>
          <p:cNvSpPr/>
          <p:nvPr/>
        </p:nvSpPr>
        <p:spPr>
          <a:xfrm>
            <a:off x="3292602" y="2766822"/>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ln w="19050">
            <a:solidFill>
              <a:srgbClr val="CBDACF"/>
            </a:solidFill>
          </a:ln>
        </p:spPr>
        <p:txBody>
          <a:bodyPr wrap="square" lIns="0" tIns="0" rIns="0" bIns="0" rtlCol="0"/>
          <a:lstStyle/>
          <a:p>
            <a:endParaRPr/>
          </a:p>
        </p:txBody>
      </p:sp>
      <p:sp>
        <p:nvSpPr>
          <p:cNvPr id="14" name="object 14"/>
          <p:cNvSpPr txBox="1"/>
          <p:nvPr/>
        </p:nvSpPr>
        <p:spPr>
          <a:xfrm>
            <a:off x="3354384" y="2805606"/>
            <a:ext cx="2225675" cy="246221"/>
          </a:xfrm>
          <a:prstGeom prst="rect">
            <a:avLst/>
          </a:prstGeom>
        </p:spPr>
        <p:txBody>
          <a:bodyPr vert="horz" wrap="square" lIns="0" tIns="0" rIns="0" bIns="0" rtlCol="0">
            <a:spAutoFit/>
          </a:bodyPr>
          <a:lstStyle/>
          <a:p>
            <a:pPr marL="12700">
              <a:lnSpc>
                <a:spcPct val="100000"/>
              </a:lnSpc>
            </a:pPr>
            <a:r>
              <a:rPr sz="1400" dirty="0">
                <a:latin typeface="Franklin Gothic Book"/>
                <a:cs typeface="Franklin Gothic Book"/>
              </a:rPr>
              <a:t>•</a:t>
            </a:r>
            <a:r>
              <a:rPr lang="en-US" sz="1400" spc="-5" dirty="0">
                <a:solidFill>
                  <a:srgbClr val="131313"/>
                </a:solidFill>
                <a:latin typeface="Times New Roman"/>
                <a:cs typeface="Times New Roman"/>
              </a:rPr>
              <a:t> </a:t>
            </a:r>
            <a:r>
              <a:rPr lang="en-US" sz="1600" b="1" spc="-5" dirty="0">
                <a:solidFill>
                  <a:srgbClr val="131313"/>
                </a:solidFill>
                <a:latin typeface="Times New Roman"/>
                <a:cs typeface="Times New Roman"/>
              </a:rPr>
              <a:t>April 10 </a:t>
            </a:r>
            <a:r>
              <a:rPr lang="en-US" sz="1600" b="1" dirty="0">
                <a:solidFill>
                  <a:srgbClr val="131313"/>
                </a:solidFill>
                <a:latin typeface="Times New Roman"/>
                <a:cs typeface="Times New Roman"/>
              </a:rPr>
              <a:t>– </a:t>
            </a:r>
            <a:r>
              <a:rPr lang="en-US" sz="1600" b="1" spc="-20" dirty="0">
                <a:solidFill>
                  <a:srgbClr val="131313"/>
                </a:solidFill>
                <a:latin typeface="Times New Roman"/>
                <a:cs typeface="Times New Roman"/>
              </a:rPr>
              <a:t>May 11, 2024</a:t>
            </a:r>
            <a:endParaRPr sz="1400" b="1" dirty="0">
              <a:highlight>
                <a:srgbClr val="FFFF00"/>
              </a:highlight>
              <a:latin typeface="Franklin Gothic Book"/>
              <a:cs typeface="Franklin Gothic Book"/>
            </a:endParaRPr>
          </a:p>
        </p:txBody>
      </p:sp>
      <p:sp>
        <p:nvSpPr>
          <p:cNvPr id="15" name="object 15"/>
          <p:cNvSpPr/>
          <p:nvPr/>
        </p:nvSpPr>
        <p:spPr>
          <a:xfrm>
            <a:off x="6116573" y="1719833"/>
            <a:ext cx="2562225" cy="1024255"/>
          </a:xfrm>
          <a:custGeom>
            <a:avLst/>
            <a:gdLst/>
            <a:ahLst/>
            <a:cxnLst/>
            <a:rect l="l" t="t" r="r" b="b"/>
            <a:pathLst>
              <a:path w="2562225" h="1024255">
                <a:moveTo>
                  <a:pt x="0" y="0"/>
                </a:moveTo>
                <a:lnTo>
                  <a:pt x="2561844" y="0"/>
                </a:lnTo>
                <a:lnTo>
                  <a:pt x="2561844" y="1024127"/>
                </a:lnTo>
                <a:lnTo>
                  <a:pt x="0" y="1024127"/>
                </a:lnTo>
                <a:lnTo>
                  <a:pt x="0" y="0"/>
                </a:lnTo>
                <a:close/>
              </a:path>
            </a:pathLst>
          </a:custGeom>
          <a:ln w="19050">
            <a:solidFill>
              <a:srgbClr val="008A43"/>
            </a:solidFill>
          </a:ln>
        </p:spPr>
        <p:txBody>
          <a:bodyPr wrap="square" lIns="0" tIns="0" rIns="0" bIns="0" rtlCol="0"/>
          <a:lstStyle/>
          <a:p>
            <a:endParaRPr/>
          </a:p>
        </p:txBody>
      </p:sp>
      <p:sp>
        <p:nvSpPr>
          <p:cNvPr id="16" name="object 16"/>
          <p:cNvSpPr txBox="1"/>
          <p:nvPr/>
        </p:nvSpPr>
        <p:spPr>
          <a:xfrm>
            <a:off x="6286301" y="1839094"/>
            <a:ext cx="2218690" cy="793750"/>
          </a:xfrm>
          <a:prstGeom prst="rect">
            <a:avLst/>
          </a:prstGeom>
        </p:spPr>
        <p:txBody>
          <a:bodyPr vert="horz" wrap="square" lIns="0" tIns="0" rIns="0" bIns="0" rtlCol="0">
            <a:spAutoFit/>
          </a:bodyPr>
          <a:lstStyle/>
          <a:p>
            <a:pPr marL="12700" marR="5080" algn="ctr">
              <a:lnSpc>
                <a:spcPts val="2039"/>
              </a:lnSpc>
            </a:pPr>
            <a:r>
              <a:rPr sz="2000" spc="-5" dirty="0">
                <a:latin typeface="Franklin Gothic Book"/>
                <a:cs typeface="Franklin Gothic Book"/>
              </a:rPr>
              <a:t>Public </a:t>
            </a:r>
            <a:r>
              <a:rPr sz="2000" dirty="0">
                <a:latin typeface="Franklin Gothic Book"/>
                <a:cs typeface="Franklin Gothic Book"/>
              </a:rPr>
              <a:t>Comments  </a:t>
            </a:r>
            <a:r>
              <a:rPr sz="2000" spc="-5" dirty="0">
                <a:latin typeface="Franklin Gothic Book"/>
                <a:cs typeface="Franklin Gothic Book"/>
              </a:rPr>
              <a:t>should </a:t>
            </a:r>
            <a:r>
              <a:rPr sz="2000" dirty="0">
                <a:latin typeface="Franklin Gothic Book"/>
                <a:cs typeface="Franklin Gothic Book"/>
              </a:rPr>
              <a:t>be</a:t>
            </a:r>
            <a:r>
              <a:rPr sz="2000" spc="-60" dirty="0">
                <a:latin typeface="Franklin Gothic Book"/>
                <a:cs typeface="Franklin Gothic Book"/>
              </a:rPr>
              <a:t> </a:t>
            </a:r>
            <a:r>
              <a:rPr sz="2000" spc="-10" dirty="0">
                <a:latin typeface="Franklin Gothic Book"/>
                <a:cs typeface="Franklin Gothic Book"/>
              </a:rPr>
              <a:t>submitted  </a:t>
            </a:r>
            <a:r>
              <a:rPr sz="2000" spc="-15" dirty="0">
                <a:latin typeface="Franklin Gothic Book"/>
                <a:cs typeface="Franklin Gothic Book"/>
              </a:rPr>
              <a:t>to:</a:t>
            </a:r>
            <a:endParaRPr sz="2000">
              <a:latin typeface="Franklin Gothic Book"/>
              <a:cs typeface="Franklin Gothic Book"/>
            </a:endParaRPr>
          </a:p>
        </p:txBody>
      </p:sp>
      <p:sp>
        <p:nvSpPr>
          <p:cNvPr id="17" name="object 17"/>
          <p:cNvSpPr/>
          <p:nvPr/>
        </p:nvSpPr>
        <p:spPr>
          <a:xfrm>
            <a:off x="6101334" y="2739389"/>
            <a:ext cx="2562225" cy="2626360"/>
          </a:xfrm>
          <a:custGeom>
            <a:avLst/>
            <a:gdLst/>
            <a:ahLst/>
            <a:cxnLst/>
            <a:rect l="l" t="t" r="r" b="b"/>
            <a:pathLst>
              <a:path w="2562225" h="2626360">
                <a:moveTo>
                  <a:pt x="0" y="0"/>
                </a:moveTo>
                <a:lnTo>
                  <a:pt x="2561843" y="0"/>
                </a:lnTo>
                <a:lnTo>
                  <a:pt x="2561843" y="2625852"/>
                </a:lnTo>
                <a:lnTo>
                  <a:pt x="0" y="2625852"/>
                </a:lnTo>
                <a:lnTo>
                  <a:pt x="0" y="0"/>
                </a:lnTo>
                <a:close/>
              </a:path>
            </a:pathLst>
          </a:custGeom>
          <a:solidFill>
            <a:srgbClr val="A8ADB2">
              <a:alpha val="90194"/>
            </a:srgbClr>
          </a:solidFill>
        </p:spPr>
        <p:txBody>
          <a:bodyPr wrap="square" lIns="0" tIns="0" rIns="0" bIns="0" rtlCol="0"/>
          <a:lstStyle/>
          <a:p>
            <a:endParaRPr/>
          </a:p>
        </p:txBody>
      </p:sp>
      <p:sp>
        <p:nvSpPr>
          <p:cNvPr id="18" name="object 18"/>
          <p:cNvSpPr/>
          <p:nvPr/>
        </p:nvSpPr>
        <p:spPr>
          <a:xfrm>
            <a:off x="6101334" y="2739389"/>
            <a:ext cx="2562225" cy="2626360"/>
          </a:xfrm>
          <a:custGeom>
            <a:avLst/>
            <a:gdLst/>
            <a:ahLst/>
            <a:cxnLst/>
            <a:rect l="l" t="t" r="r" b="b"/>
            <a:pathLst>
              <a:path w="2562225" h="2626360">
                <a:moveTo>
                  <a:pt x="0" y="0"/>
                </a:moveTo>
                <a:lnTo>
                  <a:pt x="2561843" y="0"/>
                </a:lnTo>
                <a:lnTo>
                  <a:pt x="2561843" y="2625852"/>
                </a:lnTo>
                <a:lnTo>
                  <a:pt x="0" y="2625852"/>
                </a:lnTo>
                <a:lnTo>
                  <a:pt x="0" y="0"/>
                </a:lnTo>
                <a:close/>
              </a:path>
            </a:pathLst>
          </a:custGeom>
          <a:ln w="19050">
            <a:solidFill>
              <a:srgbClr val="CBDACF"/>
            </a:solidFill>
          </a:ln>
        </p:spPr>
        <p:txBody>
          <a:bodyPr wrap="square" lIns="0" tIns="0" rIns="0" bIns="0" rtlCol="0"/>
          <a:lstStyle/>
          <a:p>
            <a:endParaRPr/>
          </a:p>
        </p:txBody>
      </p:sp>
      <p:sp>
        <p:nvSpPr>
          <p:cNvPr id="19" name="object 19"/>
          <p:cNvSpPr txBox="1"/>
          <p:nvPr/>
        </p:nvSpPr>
        <p:spPr>
          <a:xfrm>
            <a:off x="6172982" y="2821404"/>
            <a:ext cx="2132330" cy="1372235"/>
          </a:xfrm>
          <a:prstGeom prst="rect">
            <a:avLst/>
          </a:prstGeom>
        </p:spPr>
        <p:txBody>
          <a:bodyPr vert="horz" wrap="square" lIns="0" tIns="0" rIns="0" bIns="0" rtlCol="0">
            <a:spAutoFit/>
          </a:bodyPr>
          <a:lstStyle/>
          <a:p>
            <a:pPr marL="184785" marR="439420" indent="-172085">
              <a:lnSpc>
                <a:spcPts val="1630"/>
              </a:lnSpc>
              <a:buChar char="•"/>
              <a:tabLst>
                <a:tab pos="185420" algn="l"/>
              </a:tabLst>
            </a:pPr>
            <a:r>
              <a:rPr sz="1600" spc="-5" dirty="0">
                <a:latin typeface="Franklin Gothic Book"/>
                <a:cs typeface="Franklin Gothic Book"/>
              </a:rPr>
              <a:t>Mississippi</a:t>
            </a:r>
            <a:r>
              <a:rPr sz="1600" spc="-70" dirty="0">
                <a:latin typeface="Franklin Gothic Book"/>
                <a:cs typeface="Franklin Gothic Book"/>
              </a:rPr>
              <a:t> </a:t>
            </a:r>
            <a:r>
              <a:rPr sz="1600" spc="-10" dirty="0">
                <a:latin typeface="Franklin Gothic Book"/>
                <a:cs typeface="Franklin Gothic Book"/>
              </a:rPr>
              <a:t>Home  Corporation</a:t>
            </a:r>
            <a:endParaRPr sz="1600">
              <a:latin typeface="Franklin Gothic Book"/>
              <a:cs typeface="Franklin Gothic Book"/>
            </a:endParaRPr>
          </a:p>
          <a:p>
            <a:pPr marL="184785" indent="-172085">
              <a:lnSpc>
                <a:spcPts val="1895"/>
              </a:lnSpc>
              <a:buChar char="•"/>
              <a:tabLst>
                <a:tab pos="185420" algn="l"/>
              </a:tabLst>
            </a:pPr>
            <a:r>
              <a:rPr sz="1600" spc="-10" dirty="0">
                <a:latin typeface="Franklin Gothic Book"/>
                <a:cs typeface="Franklin Gothic Book"/>
              </a:rPr>
              <a:t>Attn:  David</a:t>
            </a:r>
            <a:r>
              <a:rPr sz="1600" spc="-35" dirty="0">
                <a:latin typeface="Franklin Gothic Book"/>
                <a:cs typeface="Franklin Gothic Book"/>
              </a:rPr>
              <a:t> </a:t>
            </a:r>
            <a:r>
              <a:rPr sz="1600" spc="-10" dirty="0">
                <a:latin typeface="Franklin Gothic Book"/>
                <a:cs typeface="Franklin Gothic Book"/>
              </a:rPr>
              <a:t>Hancock</a:t>
            </a:r>
            <a:endParaRPr sz="1600">
              <a:latin typeface="Franklin Gothic Book"/>
              <a:cs typeface="Franklin Gothic Book"/>
            </a:endParaRPr>
          </a:p>
          <a:p>
            <a:pPr marL="184785" indent="-172085">
              <a:lnSpc>
                <a:spcPts val="1900"/>
              </a:lnSpc>
              <a:buChar char="•"/>
              <a:tabLst>
                <a:tab pos="185420" algn="l"/>
              </a:tabLst>
            </a:pPr>
            <a:r>
              <a:rPr sz="1600" spc="-10" dirty="0">
                <a:latin typeface="Franklin Gothic Book"/>
                <a:cs typeface="Franklin Gothic Book"/>
              </a:rPr>
              <a:t>735 </a:t>
            </a:r>
            <a:r>
              <a:rPr sz="1600" spc="-5" dirty="0">
                <a:latin typeface="Franklin Gothic Book"/>
                <a:cs typeface="Franklin Gothic Book"/>
              </a:rPr>
              <a:t>Riverside</a:t>
            </a:r>
            <a:r>
              <a:rPr sz="1600" spc="-50" dirty="0">
                <a:latin typeface="Franklin Gothic Book"/>
                <a:cs typeface="Franklin Gothic Book"/>
              </a:rPr>
              <a:t> </a:t>
            </a:r>
            <a:r>
              <a:rPr sz="1600" spc="-10" dirty="0">
                <a:latin typeface="Franklin Gothic Book"/>
                <a:cs typeface="Franklin Gothic Book"/>
              </a:rPr>
              <a:t>Drive</a:t>
            </a:r>
            <a:endParaRPr sz="1600">
              <a:latin typeface="Franklin Gothic Book"/>
              <a:cs typeface="Franklin Gothic Book"/>
            </a:endParaRPr>
          </a:p>
          <a:p>
            <a:pPr marL="184785" indent="-172085">
              <a:lnSpc>
                <a:spcPts val="1910"/>
              </a:lnSpc>
              <a:buChar char="•"/>
              <a:tabLst>
                <a:tab pos="185420" algn="l"/>
              </a:tabLst>
            </a:pPr>
            <a:r>
              <a:rPr sz="1600" spc="-5" dirty="0">
                <a:latin typeface="Franklin Gothic Book"/>
                <a:cs typeface="Franklin Gothic Book"/>
              </a:rPr>
              <a:t>Jackson, MS</a:t>
            </a:r>
            <a:r>
              <a:rPr sz="1600" spc="-70" dirty="0">
                <a:latin typeface="Franklin Gothic Book"/>
                <a:cs typeface="Franklin Gothic Book"/>
              </a:rPr>
              <a:t> </a:t>
            </a:r>
            <a:r>
              <a:rPr sz="1600" spc="-10" dirty="0">
                <a:latin typeface="Franklin Gothic Book"/>
                <a:cs typeface="Franklin Gothic Book"/>
              </a:rPr>
              <a:t>39202</a:t>
            </a:r>
            <a:endParaRPr sz="1600">
              <a:latin typeface="Franklin Gothic Book"/>
              <a:cs typeface="Franklin Gothic Book"/>
            </a:endParaRPr>
          </a:p>
          <a:p>
            <a:pPr marL="12700">
              <a:lnSpc>
                <a:spcPct val="100000"/>
              </a:lnSpc>
              <a:spcBef>
                <a:spcPts val="30"/>
              </a:spcBef>
            </a:pPr>
            <a:r>
              <a:rPr sz="1400" spc="-5" dirty="0">
                <a:latin typeface="Franklin Gothic Book"/>
                <a:cs typeface="Franklin Gothic Book"/>
              </a:rPr>
              <a:t>•</a:t>
            </a:r>
            <a:r>
              <a:rPr sz="1400" spc="-5" dirty="0">
                <a:latin typeface="Franklin Gothic Book"/>
                <a:cs typeface="Franklin Gothic Book"/>
                <a:hlinkClick r:id="rId5"/>
              </a:rPr>
              <a:t>david.hancock@mshc.com</a:t>
            </a:r>
            <a:endParaRPr sz="1400">
              <a:latin typeface="Franklin Gothic Book"/>
              <a:cs typeface="Franklin Gothic Book"/>
            </a:endParaRPr>
          </a:p>
        </p:txBody>
      </p:sp>
      <p:sp>
        <p:nvSpPr>
          <p:cNvPr id="20" name="object 20"/>
          <p:cNvSpPr/>
          <p:nvPr/>
        </p:nvSpPr>
        <p:spPr>
          <a:xfrm>
            <a:off x="7239000" y="5553455"/>
            <a:ext cx="1659635" cy="110488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6812" y="2057400"/>
            <a:ext cx="7783961" cy="2849907"/>
          </a:xfrm>
        </p:spPr>
        <p:txBody>
          <a:bodyPr>
            <a:normAutofit/>
          </a:bodyPr>
          <a:lstStyle/>
          <a:p>
            <a:pPr marL="42327" algn="ctr">
              <a:lnSpc>
                <a:spcPct val="150000"/>
              </a:lnSpc>
              <a:defRPr/>
            </a:pPr>
            <a:r>
              <a:rPr lang="en-US" sz="3703" dirty="0">
                <a:solidFill>
                  <a:srgbClr val="263746"/>
                </a:solidFill>
                <a:latin typeface="Franklin Gothic Demi Cond" panose="020B0706030402020204" pitchFamily="34" charset="0"/>
              </a:rPr>
              <a:t>DISCUSSION OF </a:t>
            </a:r>
          </a:p>
          <a:p>
            <a:pPr marL="42327" algn="ctr">
              <a:lnSpc>
                <a:spcPct val="150000"/>
              </a:lnSpc>
              <a:defRPr/>
            </a:pPr>
            <a:r>
              <a:rPr lang="en-US" sz="3703" dirty="0">
                <a:solidFill>
                  <a:srgbClr val="263746"/>
                </a:solidFill>
                <a:latin typeface="Franklin Gothic Demi Cond" panose="020B0706030402020204" pitchFamily="34" charset="0"/>
              </a:rPr>
              <a:t>ADVISORY TEAM </a:t>
            </a:r>
          </a:p>
          <a:p>
            <a:pPr marL="42327" algn="ctr">
              <a:lnSpc>
                <a:spcPct val="150000"/>
              </a:lnSpc>
              <a:defRPr/>
            </a:pPr>
            <a:r>
              <a:rPr lang="en-US" sz="3703" dirty="0">
                <a:solidFill>
                  <a:srgbClr val="263746"/>
                </a:solidFill>
                <a:latin typeface="Franklin Gothic Demi Cond" panose="020B0706030402020204" pitchFamily="34" charset="0"/>
              </a:rPr>
              <a:t>QUESTIONS</a:t>
            </a:r>
          </a:p>
          <a:p>
            <a:pPr marL="42327">
              <a:defRPr/>
            </a:pPr>
            <a:endParaRPr lang="en-US" dirty="0"/>
          </a:p>
        </p:txBody>
      </p:sp>
      <p:sp>
        <p:nvSpPr>
          <p:cNvPr id="8" name="Title 2"/>
          <p:cNvSpPr txBox="1">
            <a:spLocks/>
          </p:cNvSpPr>
          <p:nvPr/>
        </p:nvSpPr>
        <p:spPr>
          <a:xfrm>
            <a:off x="832878" y="724603"/>
            <a:ext cx="7760446" cy="975936"/>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defRPr/>
            </a:pPr>
            <a:endParaRPr lang="en-US" sz="3703" dirty="0"/>
          </a:p>
        </p:txBody>
      </p:sp>
    </p:spTree>
    <p:extLst>
      <p:ext uri="{BB962C8B-B14F-4D97-AF65-F5344CB8AC3E}">
        <p14:creationId xmlns:p14="http://schemas.microsoft.com/office/powerpoint/2010/main" val="22058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0180" y="6146291"/>
            <a:ext cx="457199" cy="4831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 y="5943600"/>
            <a:ext cx="1092708" cy="85343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76858" y="3092196"/>
            <a:ext cx="8028941" cy="1594283"/>
          </a:xfrm>
          <a:prstGeom prst="rect">
            <a:avLst/>
          </a:prstGeom>
        </p:spPr>
        <p:txBody>
          <a:bodyPr vert="horz" wrap="square" lIns="0" tIns="0" rIns="0" bIns="0" rtlCol="0">
            <a:spAutoFit/>
          </a:bodyPr>
          <a:lstStyle/>
          <a:p>
            <a:pPr marL="12700">
              <a:lnSpc>
                <a:spcPct val="150000"/>
              </a:lnSpc>
            </a:pPr>
            <a:r>
              <a:rPr sz="2400" b="1" spc="114" dirty="0">
                <a:solidFill>
                  <a:srgbClr val="263746"/>
                </a:solidFill>
                <a:latin typeface="Franklin Gothic Demi Cond"/>
                <a:cs typeface="Franklin Gothic Demi Cond"/>
              </a:rPr>
              <a:t>David </a:t>
            </a:r>
            <a:r>
              <a:rPr sz="2400" b="1" spc="130" dirty="0">
                <a:solidFill>
                  <a:srgbClr val="263746"/>
                </a:solidFill>
                <a:latin typeface="Franklin Gothic Demi Cond"/>
                <a:cs typeface="Franklin Gothic Demi Cond"/>
              </a:rPr>
              <a:t>Hancock- </a:t>
            </a:r>
            <a:r>
              <a:rPr sz="2400" b="1" spc="100" dirty="0">
                <a:solidFill>
                  <a:srgbClr val="263746"/>
                </a:solidFill>
                <a:latin typeface="Franklin Gothic Demi Cond"/>
                <a:cs typeface="Franklin Gothic Demi Cond"/>
              </a:rPr>
              <a:t>(601)</a:t>
            </a:r>
            <a:r>
              <a:rPr sz="2400" b="1" spc="560" dirty="0">
                <a:solidFill>
                  <a:srgbClr val="263746"/>
                </a:solidFill>
                <a:latin typeface="Franklin Gothic Demi Cond"/>
                <a:cs typeface="Franklin Gothic Demi Cond"/>
              </a:rPr>
              <a:t> </a:t>
            </a:r>
            <a:r>
              <a:rPr sz="2400" b="1" spc="135" dirty="0">
                <a:solidFill>
                  <a:srgbClr val="263746"/>
                </a:solidFill>
                <a:latin typeface="Franklin Gothic Demi Cond"/>
                <a:cs typeface="Franklin Gothic Demi Cond"/>
              </a:rPr>
              <a:t>718-4620</a:t>
            </a:r>
            <a:endParaRPr lang="en-US" sz="2400" b="1" spc="135" dirty="0">
              <a:solidFill>
                <a:srgbClr val="263746"/>
              </a:solidFill>
              <a:latin typeface="Franklin Gothic Demi Cond"/>
              <a:cs typeface="Franklin Gothic Demi Cond"/>
            </a:endParaRPr>
          </a:p>
          <a:p>
            <a:pPr marL="12700">
              <a:lnSpc>
                <a:spcPct val="150000"/>
              </a:lnSpc>
            </a:pPr>
            <a:r>
              <a:rPr sz="2400" b="1" spc="110" dirty="0">
                <a:solidFill>
                  <a:srgbClr val="263746"/>
                </a:solidFill>
                <a:latin typeface="Franklin Gothic Demi Cond"/>
                <a:cs typeface="Franklin Gothic Demi Cond"/>
              </a:rPr>
              <a:t>Tamara </a:t>
            </a:r>
            <a:r>
              <a:rPr sz="2400" b="1" spc="130" dirty="0">
                <a:solidFill>
                  <a:srgbClr val="263746"/>
                </a:solidFill>
                <a:latin typeface="Franklin Gothic Demi Cond"/>
                <a:cs typeface="Franklin Gothic Demi Cond"/>
              </a:rPr>
              <a:t>Stewart -ESG/HOPWA </a:t>
            </a:r>
            <a:r>
              <a:rPr sz="2400" b="1" spc="-5" dirty="0">
                <a:solidFill>
                  <a:srgbClr val="263746"/>
                </a:solidFill>
                <a:latin typeface="Franklin Gothic Demi Cond"/>
                <a:cs typeface="Franklin Gothic Demi Cond"/>
              </a:rPr>
              <a:t>-  </a:t>
            </a:r>
            <a:r>
              <a:rPr sz="2400" b="1" spc="100" dirty="0">
                <a:solidFill>
                  <a:srgbClr val="263746"/>
                </a:solidFill>
                <a:latin typeface="Franklin Gothic Demi Cond"/>
                <a:cs typeface="Franklin Gothic Demi Cond"/>
              </a:rPr>
              <a:t>(601)</a:t>
            </a:r>
            <a:r>
              <a:rPr sz="2400" b="1" spc="595" dirty="0">
                <a:solidFill>
                  <a:srgbClr val="263746"/>
                </a:solidFill>
                <a:latin typeface="Franklin Gothic Demi Cond"/>
                <a:cs typeface="Franklin Gothic Demi Cond"/>
              </a:rPr>
              <a:t> </a:t>
            </a:r>
            <a:r>
              <a:rPr sz="2400" b="1" spc="120" dirty="0">
                <a:solidFill>
                  <a:srgbClr val="263746"/>
                </a:solidFill>
                <a:latin typeface="Franklin Gothic Demi Cond"/>
                <a:cs typeface="Franklin Gothic Demi Cond"/>
              </a:rPr>
              <a:t>718-4654</a:t>
            </a:r>
            <a:endParaRPr lang="en-US" sz="2400" b="1" spc="120" dirty="0">
              <a:solidFill>
                <a:srgbClr val="263746"/>
              </a:solidFill>
              <a:latin typeface="Franklin Gothic Demi Cond"/>
              <a:cs typeface="Franklin Gothic Demi Cond"/>
            </a:endParaRPr>
          </a:p>
          <a:p>
            <a:pPr marL="12700">
              <a:lnSpc>
                <a:spcPct val="150000"/>
              </a:lnSpc>
            </a:pPr>
            <a:r>
              <a:rPr lang="en-US" sz="2400" b="1" spc="135" dirty="0">
                <a:solidFill>
                  <a:srgbClr val="263746"/>
                </a:solidFill>
                <a:latin typeface="Franklin Gothic Demi Cond"/>
                <a:cs typeface="Franklin Gothic Demi Cond"/>
              </a:rPr>
              <a:t>Kimberly Stamps</a:t>
            </a:r>
            <a:r>
              <a:rPr sz="2400" b="1" spc="135" dirty="0">
                <a:solidFill>
                  <a:srgbClr val="263746"/>
                </a:solidFill>
                <a:latin typeface="Franklin Gothic Demi Cond"/>
                <a:cs typeface="Franklin Gothic Demi Cond"/>
              </a:rPr>
              <a:t>-HOME/HTF/Fair </a:t>
            </a:r>
            <a:r>
              <a:rPr sz="2400" b="1" spc="130" dirty="0">
                <a:solidFill>
                  <a:srgbClr val="263746"/>
                </a:solidFill>
                <a:latin typeface="Franklin Gothic Demi Cond"/>
                <a:cs typeface="Franklin Gothic Demi Cond"/>
              </a:rPr>
              <a:t>Housing- </a:t>
            </a:r>
            <a:r>
              <a:rPr sz="2400" b="1" spc="100" dirty="0">
                <a:solidFill>
                  <a:srgbClr val="263746"/>
                </a:solidFill>
                <a:latin typeface="Franklin Gothic Demi Cond"/>
                <a:cs typeface="Franklin Gothic Demi Cond"/>
              </a:rPr>
              <a:t>(601) </a:t>
            </a:r>
            <a:r>
              <a:rPr sz="2400" b="1" spc="135" dirty="0">
                <a:solidFill>
                  <a:srgbClr val="263746"/>
                </a:solidFill>
                <a:latin typeface="Franklin Gothic Demi Cond"/>
                <a:cs typeface="Franklin Gothic Demi Cond"/>
              </a:rPr>
              <a:t>718-46</a:t>
            </a:r>
            <a:r>
              <a:rPr lang="en-US" sz="2400" b="1" spc="135" dirty="0">
                <a:solidFill>
                  <a:srgbClr val="263746"/>
                </a:solidFill>
                <a:latin typeface="Franklin Gothic Demi Cond"/>
                <a:cs typeface="Franklin Gothic Demi Cond"/>
              </a:rPr>
              <a:t>3</a:t>
            </a:r>
            <a:r>
              <a:rPr sz="2400" b="1" spc="135" dirty="0">
                <a:solidFill>
                  <a:srgbClr val="263746"/>
                </a:solidFill>
                <a:latin typeface="Franklin Gothic Demi Cond"/>
                <a:cs typeface="Franklin Gothic Demi Cond"/>
              </a:rPr>
              <a:t>8</a:t>
            </a:r>
            <a:endParaRPr sz="2400" dirty="0">
              <a:latin typeface="Franklin Gothic Demi Cond"/>
              <a:cs typeface="Franklin Gothic Demi Cond"/>
            </a:endParaRPr>
          </a:p>
        </p:txBody>
      </p:sp>
      <p:sp>
        <p:nvSpPr>
          <p:cNvPr id="5" name="object 5"/>
          <p:cNvSpPr txBox="1">
            <a:spLocks noGrp="1"/>
          </p:cNvSpPr>
          <p:nvPr>
            <p:ph type="title"/>
          </p:nvPr>
        </p:nvSpPr>
        <p:spPr>
          <a:xfrm>
            <a:off x="1854835" y="714502"/>
            <a:ext cx="5711190" cy="631190"/>
          </a:xfrm>
          <a:prstGeom prst="rect">
            <a:avLst/>
          </a:prstGeom>
        </p:spPr>
        <p:txBody>
          <a:bodyPr vert="horz" wrap="square" lIns="0" tIns="0" rIns="0" bIns="0" rtlCol="0">
            <a:spAutoFit/>
          </a:bodyPr>
          <a:lstStyle/>
          <a:p>
            <a:pPr marL="12700">
              <a:lnSpc>
                <a:spcPct val="100000"/>
              </a:lnSpc>
            </a:pPr>
            <a:r>
              <a:rPr sz="4000" b="0" spc="130" dirty="0">
                <a:solidFill>
                  <a:srgbClr val="008A43"/>
                </a:solidFill>
                <a:latin typeface="Franklin Gothic Medium"/>
                <a:cs typeface="Franklin Gothic Medium"/>
              </a:rPr>
              <a:t>CONTACT</a:t>
            </a:r>
            <a:r>
              <a:rPr sz="4000" b="0" spc="300" dirty="0">
                <a:solidFill>
                  <a:srgbClr val="008A43"/>
                </a:solidFill>
                <a:latin typeface="Franklin Gothic Medium"/>
                <a:cs typeface="Franklin Gothic Medium"/>
              </a:rPr>
              <a:t> </a:t>
            </a:r>
            <a:r>
              <a:rPr sz="4000" b="0" spc="155" dirty="0">
                <a:solidFill>
                  <a:srgbClr val="008A43"/>
                </a:solidFill>
                <a:latin typeface="Franklin Gothic Medium"/>
                <a:cs typeface="Franklin Gothic Medium"/>
              </a:rPr>
              <a:t>INFORMATION</a:t>
            </a:r>
            <a:endParaRPr sz="4000">
              <a:latin typeface="Franklin Gothic Medium"/>
              <a:cs typeface="Franklin Gothic Medium"/>
            </a:endParaRPr>
          </a:p>
        </p:txBody>
      </p:sp>
      <p:sp>
        <p:nvSpPr>
          <p:cNvPr id="6" name="object 6"/>
          <p:cNvSpPr/>
          <p:nvPr/>
        </p:nvSpPr>
        <p:spPr>
          <a:xfrm>
            <a:off x="7914131" y="5853683"/>
            <a:ext cx="1097279" cy="7315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52400" y="1581911"/>
            <a:ext cx="1563623" cy="116890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752600" y="1581911"/>
            <a:ext cx="1757172" cy="116890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581400" y="1581911"/>
            <a:ext cx="1754123" cy="116890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410200" y="1581911"/>
            <a:ext cx="1754123" cy="116890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7246619" y="1581912"/>
            <a:ext cx="1764791" cy="1168907"/>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0180" y="6146291"/>
            <a:ext cx="457199" cy="4831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 y="5943600"/>
            <a:ext cx="1092708" cy="85343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 y="1581911"/>
            <a:ext cx="1563623" cy="1168907"/>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165095" y="2952495"/>
            <a:ext cx="4864100" cy="3073400"/>
          </a:xfrm>
          <a:prstGeom prst="rect">
            <a:avLst/>
          </a:prstGeom>
        </p:spPr>
        <p:txBody>
          <a:bodyPr vert="horz" wrap="square" lIns="0" tIns="0" rIns="0" bIns="0" rtlCol="0">
            <a:spAutoFit/>
          </a:bodyPr>
          <a:lstStyle/>
          <a:p>
            <a:pPr marL="12700" marR="5080" algn="ctr">
              <a:lnSpc>
                <a:spcPct val="150000"/>
              </a:lnSpc>
            </a:pPr>
            <a:r>
              <a:rPr sz="2600" b="1" spc="130" dirty="0">
                <a:solidFill>
                  <a:srgbClr val="263746"/>
                </a:solidFill>
                <a:latin typeface="Franklin Gothic Demi"/>
                <a:cs typeface="Franklin Gothic Demi"/>
              </a:rPr>
              <a:t>Mississippi </a:t>
            </a:r>
            <a:r>
              <a:rPr sz="2600" b="1" spc="114" dirty="0">
                <a:solidFill>
                  <a:srgbClr val="263746"/>
                </a:solidFill>
                <a:latin typeface="Franklin Gothic Demi"/>
                <a:cs typeface="Franklin Gothic Demi"/>
              </a:rPr>
              <a:t>Home </a:t>
            </a:r>
            <a:r>
              <a:rPr sz="2600" b="1" spc="130" dirty="0">
                <a:solidFill>
                  <a:srgbClr val="263746"/>
                </a:solidFill>
                <a:latin typeface="Franklin Gothic Demi"/>
                <a:cs typeface="Franklin Gothic Demi"/>
              </a:rPr>
              <a:t>Corporation  </a:t>
            </a:r>
            <a:r>
              <a:rPr sz="2600" b="1" spc="100" dirty="0">
                <a:solidFill>
                  <a:srgbClr val="263746"/>
                </a:solidFill>
                <a:latin typeface="Franklin Gothic Demi"/>
                <a:cs typeface="Franklin Gothic Demi"/>
              </a:rPr>
              <a:t>735 </a:t>
            </a:r>
            <a:r>
              <a:rPr sz="2600" b="1" spc="130" dirty="0">
                <a:solidFill>
                  <a:srgbClr val="263746"/>
                </a:solidFill>
                <a:latin typeface="Franklin Gothic Demi"/>
                <a:cs typeface="Franklin Gothic Demi"/>
              </a:rPr>
              <a:t>Riverside</a:t>
            </a:r>
            <a:r>
              <a:rPr sz="2600" b="1" spc="365" dirty="0">
                <a:solidFill>
                  <a:srgbClr val="263746"/>
                </a:solidFill>
                <a:latin typeface="Franklin Gothic Demi"/>
                <a:cs typeface="Franklin Gothic Demi"/>
              </a:rPr>
              <a:t> </a:t>
            </a:r>
            <a:r>
              <a:rPr sz="2600" b="1" spc="114" dirty="0">
                <a:solidFill>
                  <a:srgbClr val="263746"/>
                </a:solidFill>
                <a:latin typeface="Franklin Gothic Demi"/>
                <a:cs typeface="Franklin Gothic Demi"/>
              </a:rPr>
              <a:t>Drive</a:t>
            </a:r>
            <a:endParaRPr sz="2600">
              <a:latin typeface="Franklin Gothic Demi"/>
              <a:cs typeface="Franklin Gothic Demi"/>
            </a:endParaRPr>
          </a:p>
          <a:p>
            <a:pPr marL="845819" marR="820419" algn="ctr">
              <a:lnSpc>
                <a:spcPct val="150000"/>
              </a:lnSpc>
            </a:pPr>
            <a:r>
              <a:rPr sz="2600" b="1" spc="130" dirty="0">
                <a:solidFill>
                  <a:srgbClr val="263746"/>
                </a:solidFill>
                <a:latin typeface="Franklin Gothic Demi"/>
                <a:cs typeface="Franklin Gothic Demi"/>
              </a:rPr>
              <a:t>Jackson, </a:t>
            </a:r>
            <a:r>
              <a:rPr sz="2600" b="1" spc="80" dirty="0">
                <a:solidFill>
                  <a:srgbClr val="263746"/>
                </a:solidFill>
                <a:latin typeface="Franklin Gothic Demi"/>
                <a:cs typeface="Franklin Gothic Demi"/>
              </a:rPr>
              <a:t>MS </a:t>
            </a:r>
            <a:r>
              <a:rPr sz="2600" b="1" spc="150" dirty="0">
                <a:solidFill>
                  <a:srgbClr val="263746"/>
                </a:solidFill>
                <a:latin typeface="Franklin Gothic Demi"/>
                <a:cs typeface="Franklin Gothic Demi"/>
              </a:rPr>
              <a:t>39202  </a:t>
            </a:r>
            <a:r>
              <a:rPr sz="2600" b="1" spc="145" dirty="0">
                <a:solidFill>
                  <a:srgbClr val="263746"/>
                </a:solidFill>
                <a:latin typeface="Franklin Gothic Demi"/>
                <a:cs typeface="Franklin Gothic Demi"/>
              </a:rPr>
              <a:t>601-718-4642</a:t>
            </a:r>
            <a:endParaRPr sz="2600">
              <a:latin typeface="Franklin Gothic Demi"/>
              <a:cs typeface="Franklin Gothic Demi"/>
            </a:endParaRPr>
          </a:p>
          <a:p>
            <a:pPr algn="ctr">
              <a:lnSpc>
                <a:spcPct val="100000"/>
              </a:lnSpc>
              <a:spcBef>
                <a:spcPts val="1725"/>
              </a:spcBef>
            </a:pPr>
            <a:r>
              <a:rPr sz="3000" b="1" u="heavy" spc="135" dirty="0">
                <a:solidFill>
                  <a:srgbClr val="CC9900"/>
                </a:solidFill>
                <a:latin typeface="Franklin Gothic Demi"/>
                <a:cs typeface="Franklin Gothic Demi"/>
              </a:rPr>
              <a:t>www.mshomecorp.com</a:t>
            </a:r>
            <a:endParaRPr sz="3000">
              <a:latin typeface="Franklin Gothic Demi"/>
              <a:cs typeface="Franklin Gothic Demi"/>
            </a:endParaRPr>
          </a:p>
        </p:txBody>
      </p:sp>
      <p:sp>
        <p:nvSpPr>
          <p:cNvPr id="6" name="object 6"/>
          <p:cNvSpPr/>
          <p:nvPr/>
        </p:nvSpPr>
        <p:spPr>
          <a:xfrm>
            <a:off x="381000" y="914400"/>
            <a:ext cx="1371600" cy="304800"/>
          </a:xfrm>
          <a:custGeom>
            <a:avLst/>
            <a:gdLst/>
            <a:ahLst/>
            <a:cxnLst/>
            <a:rect l="l" t="t" r="r" b="b"/>
            <a:pathLst>
              <a:path w="1371600" h="304800">
                <a:moveTo>
                  <a:pt x="0" y="0"/>
                </a:moveTo>
                <a:lnTo>
                  <a:pt x="1371600" y="0"/>
                </a:lnTo>
                <a:lnTo>
                  <a:pt x="1371600" y="304800"/>
                </a:lnTo>
                <a:lnTo>
                  <a:pt x="0" y="304800"/>
                </a:lnTo>
                <a:lnTo>
                  <a:pt x="0" y="0"/>
                </a:lnTo>
                <a:close/>
              </a:path>
            </a:pathLst>
          </a:custGeom>
          <a:solidFill>
            <a:srgbClr val="008A43"/>
          </a:solidFill>
        </p:spPr>
        <p:txBody>
          <a:bodyPr wrap="square" lIns="0" tIns="0" rIns="0" bIns="0" rtlCol="0"/>
          <a:lstStyle/>
          <a:p>
            <a:endParaRPr/>
          </a:p>
        </p:txBody>
      </p:sp>
      <p:sp>
        <p:nvSpPr>
          <p:cNvPr id="7" name="object 7"/>
          <p:cNvSpPr txBox="1">
            <a:spLocks noGrp="1"/>
          </p:cNvSpPr>
          <p:nvPr>
            <p:ph type="title"/>
          </p:nvPr>
        </p:nvSpPr>
        <p:spPr>
          <a:xfrm>
            <a:off x="1854835" y="714502"/>
            <a:ext cx="5711190" cy="631190"/>
          </a:xfrm>
          <a:prstGeom prst="rect">
            <a:avLst/>
          </a:prstGeom>
        </p:spPr>
        <p:txBody>
          <a:bodyPr vert="horz" wrap="square" lIns="0" tIns="0" rIns="0" bIns="0" rtlCol="0">
            <a:spAutoFit/>
          </a:bodyPr>
          <a:lstStyle/>
          <a:p>
            <a:pPr marL="12700">
              <a:lnSpc>
                <a:spcPct val="100000"/>
              </a:lnSpc>
            </a:pPr>
            <a:r>
              <a:rPr sz="4000" b="0" spc="130" dirty="0">
                <a:solidFill>
                  <a:srgbClr val="008A43"/>
                </a:solidFill>
                <a:latin typeface="Franklin Gothic Medium"/>
                <a:cs typeface="Franklin Gothic Medium"/>
              </a:rPr>
              <a:t>CONTACT</a:t>
            </a:r>
            <a:r>
              <a:rPr sz="4000" b="0" spc="300" dirty="0">
                <a:solidFill>
                  <a:srgbClr val="008A43"/>
                </a:solidFill>
                <a:latin typeface="Franklin Gothic Medium"/>
                <a:cs typeface="Franklin Gothic Medium"/>
              </a:rPr>
              <a:t> </a:t>
            </a:r>
            <a:r>
              <a:rPr sz="4000" b="0" spc="155" dirty="0">
                <a:solidFill>
                  <a:srgbClr val="008A43"/>
                </a:solidFill>
                <a:latin typeface="Franklin Gothic Medium"/>
                <a:cs typeface="Franklin Gothic Medium"/>
              </a:rPr>
              <a:t>INFORMATION</a:t>
            </a:r>
            <a:endParaRPr sz="4000">
              <a:latin typeface="Franklin Gothic Medium"/>
              <a:cs typeface="Franklin Gothic Medium"/>
            </a:endParaRPr>
          </a:p>
        </p:txBody>
      </p:sp>
      <p:sp>
        <p:nvSpPr>
          <p:cNvPr id="8" name="object 8"/>
          <p:cNvSpPr/>
          <p:nvPr/>
        </p:nvSpPr>
        <p:spPr>
          <a:xfrm>
            <a:off x="5410200" y="1581911"/>
            <a:ext cx="1754123" cy="116890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581400" y="1581911"/>
            <a:ext cx="1754123" cy="116890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752600" y="1581911"/>
            <a:ext cx="1757172" cy="116890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7246619" y="1581912"/>
            <a:ext cx="1764791" cy="1168907"/>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8495" y="597407"/>
            <a:ext cx="8839200" cy="571804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697608" y="6058916"/>
            <a:ext cx="116205" cy="121285"/>
          </a:xfrm>
          <a:prstGeom prst="rect">
            <a:avLst/>
          </a:prstGeom>
        </p:spPr>
        <p:txBody>
          <a:bodyPr vert="horz" wrap="square" lIns="0" tIns="0" rIns="0" bIns="0" rtlCol="0">
            <a:spAutoFit/>
          </a:bodyPr>
          <a:lstStyle/>
          <a:p>
            <a:pPr marL="12700">
              <a:lnSpc>
                <a:spcPct val="100000"/>
              </a:lnSpc>
            </a:pPr>
            <a:r>
              <a:rPr sz="700" spc="25" dirty="0">
                <a:solidFill>
                  <a:srgbClr val="0F3818"/>
                </a:solidFill>
                <a:latin typeface="Times New Roman"/>
                <a:cs typeface="Times New Roman"/>
              </a:rPr>
              <a:t>TI</a:t>
            </a:r>
            <a:endParaRPr sz="700">
              <a:latin typeface="Times New Roman"/>
              <a:cs typeface="Times New Roman"/>
            </a:endParaRPr>
          </a:p>
        </p:txBody>
      </p:sp>
      <p:sp>
        <p:nvSpPr>
          <p:cNvPr id="4" name="object 4"/>
          <p:cNvSpPr txBox="1"/>
          <p:nvPr/>
        </p:nvSpPr>
        <p:spPr>
          <a:xfrm>
            <a:off x="310622" y="6052566"/>
            <a:ext cx="913130" cy="128905"/>
          </a:xfrm>
          <a:prstGeom prst="rect">
            <a:avLst/>
          </a:prstGeom>
        </p:spPr>
        <p:txBody>
          <a:bodyPr vert="horz" wrap="square" lIns="0" tIns="0" rIns="0" bIns="0" rtlCol="0">
            <a:spAutoFit/>
          </a:bodyPr>
          <a:lstStyle/>
          <a:p>
            <a:pPr marL="12700">
              <a:lnSpc>
                <a:spcPct val="100000"/>
              </a:lnSpc>
            </a:pPr>
            <a:r>
              <a:rPr sz="650" b="1" spc="50" dirty="0">
                <a:solidFill>
                  <a:srgbClr val="0F3818"/>
                </a:solidFill>
                <a:latin typeface="Arial"/>
                <a:cs typeface="Arial"/>
              </a:rPr>
              <a:t>MISSISSIPPI</a:t>
            </a:r>
            <a:r>
              <a:rPr sz="650" b="1" spc="15" dirty="0">
                <a:solidFill>
                  <a:srgbClr val="0F3818"/>
                </a:solidFill>
                <a:latin typeface="Arial"/>
                <a:cs typeface="Arial"/>
              </a:rPr>
              <a:t> </a:t>
            </a:r>
            <a:r>
              <a:rPr sz="750" spc="15" dirty="0">
                <a:solidFill>
                  <a:srgbClr val="0F3818"/>
                </a:solidFill>
                <a:latin typeface="Times New Roman"/>
                <a:cs typeface="Times New Roman"/>
              </a:rPr>
              <a:t>HOME</a:t>
            </a:r>
            <a:endParaRPr sz="75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lIns="0" tIns="0" rIns="0" bIns="0" rtlCol="0" anchor="ctr">
            <a:normAutofit/>
          </a:bodyPr>
          <a:lstStyle/>
          <a:p>
            <a:pPr marL="2510155" marR="5080" indent="-1386840"/>
            <a:r>
              <a:rPr lang="en-US" sz="3500" b="1" i="0" dirty="0">
                <a:solidFill>
                  <a:schemeClr val="tx1"/>
                </a:solidFill>
                <a:latin typeface="Arial"/>
                <a:ea typeface="+mj-ea"/>
                <a:cs typeface="Arial"/>
              </a:rPr>
              <a:t>MHC </a:t>
            </a:r>
            <a:r>
              <a:rPr lang="en-US" sz="3500" b="1" i="0" spc="-5" dirty="0">
                <a:solidFill>
                  <a:schemeClr val="tx1"/>
                </a:solidFill>
                <a:latin typeface="Arial"/>
                <a:ea typeface="+mj-ea"/>
                <a:cs typeface="Arial"/>
              </a:rPr>
              <a:t>Federal</a:t>
            </a:r>
            <a:r>
              <a:rPr lang="en-US" sz="3500" b="1" i="0" spc="-90" dirty="0">
                <a:solidFill>
                  <a:schemeClr val="tx1"/>
                </a:solidFill>
                <a:latin typeface="Arial"/>
                <a:ea typeface="+mj-ea"/>
                <a:cs typeface="Arial"/>
              </a:rPr>
              <a:t> </a:t>
            </a:r>
            <a:r>
              <a:rPr lang="en-US" sz="3500" b="1" i="0" spc="-5" dirty="0">
                <a:solidFill>
                  <a:schemeClr val="tx1"/>
                </a:solidFill>
                <a:latin typeface="Arial"/>
                <a:ea typeface="+mj-ea"/>
                <a:cs typeface="Arial"/>
              </a:rPr>
              <a:t>Programs  </a:t>
            </a:r>
            <a:r>
              <a:rPr lang="en-US" sz="3500" b="1" i="0" spc="-10" dirty="0">
                <a:solidFill>
                  <a:schemeClr val="tx1"/>
                </a:solidFill>
                <a:latin typeface="Arial"/>
                <a:ea typeface="+mj-ea"/>
                <a:cs typeface="Arial"/>
              </a:rPr>
              <a:t>Process:</a:t>
            </a:r>
          </a:p>
        </p:txBody>
      </p:sp>
      <p:graphicFrame>
        <p:nvGraphicFramePr>
          <p:cNvPr id="5" name="object 3">
            <a:extLst>
              <a:ext uri="{FF2B5EF4-FFF2-40B4-BE49-F238E27FC236}">
                <a16:creationId xmlns:a16="http://schemas.microsoft.com/office/drawing/2014/main" id="{3DA2E53F-93A5-D7EB-F2F9-0DC178422D39}"/>
              </a:ext>
            </a:extLst>
          </p:cNvPr>
          <p:cNvGraphicFramePr/>
          <p:nvPr>
            <p:extLst>
              <p:ext uri="{D42A27DB-BD31-4B8C-83A1-F6EECF244321}">
                <p14:modId xmlns:p14="http://schemas.microsoft.com/office/powerpoint/2010/main" val="3615857200"/>
              </p:ext>
            </p:extLst>
          </p:nvPr>
        </p:nvGraphicFramePr>
        <p:xfrm>
          <a:off x="609600" y="2438400"/>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90586"/>
            <a:ext cx="7467600" cy="1171614"/>
          </a:xfrm>
          <a:noFill/>
        </p:spPr>
        <p:txBody>
          <a:bodyPr>
            <a:normAutofit fontScale="90000"/>
          </a:bodyPr>
          <a:lstStyle/>
          <a:p>
            <a:pPr>
              <a:defRPr/>
            </a:pPr>
            <a:r>
              <a:rPr lang="en-US" sz="2700" dirty="0">
                <a:solidFill>
                  <a:schemeClr val="tx2"/>
                </a:solidFill>
              </a:rPr>
              <a:t>2024 Annual Action Plan Public Hearings for Housing and Community Development</a:t>
            </a:r>
            <a:br>
              <a:rPr lang="en-US" sz="3600" dirty="0">
                <a:solidFill>
                  <a:schemeClr val="tx2"/>
                </a:solidFill>
              </a:rPr>
            </a:br>
            <a:br>
              <a:rPr lang="en-US" sz="2700" dirty="0">
                <a:solidFill>
                  <a:schemeClr val="tx2"/>
                </a:solidFill>
              </a:rPr>
            </a:br>
            <a:r>
              <a:rPr lang="en-US" sz="2700" dirty="0">
                <a:solidFill>
                  <a:schemeClr val="tx2"/>
                </a:solidFill>
              </a:rPr>
              <a:t>CDBG, HOME, HTF, ESG, HOPWA, CHDO </a:t>
            </a:r>
            <a:br>
              <a:rPr lang="en-US" sz="3600" dirty="0">
                <a:solidFill>
                  <a:schemeClr val="tx2"/>
                </a:solidFill>
              </a:rPr>
            </a:br>
            <a:br>
              <a:rPr lang="en-US" dirty="0">
                <a:solidFill>
                  <a:schemeClr val="tx2"/>
                </a:solidFill>
              </a:rPr>
            </a:br>
            <a:endParaRPr lang="en-US" dirty="0">
              <a:solidFill>
                <a:schemeClr val="tx2"/>
              </a:solidFill>
            </a:endParaRPr>
          </a:p>
        </p:txBody>
      </p:sp>
      <p:sp>
        <p:nvSpPr>
          <p:cNvPr id="4" name="Subtitle 3"/>
          <p:cNvSpPr>
            <a:spLocks noGrp="1"/>
          </p:cNvSpPr>
          <p:nvPr>
            <p:ph type="body" idx="1"/>
          </p:nvPr>
        </p:nvSpPr>
        <p:spPr>
          <a:xfrm>
            <a:off x="781455" y="2895601"/>
            <a:ext cx="7770114" cy="3421300"/>
          </a:xfrm>
          <a:noFill/>
        </p:spPr>
        <p:txBody>
          <a:bodyPr>
            <a:normAutofit/>
          </a:bodyPr>
          <a:lstStyle/>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In-Person		</a:t>
            </a:r>
            <a:r>
              <a:rPr lang="en-US" sz="1800" b="1" dirty="0">
                <a:solidFill>
                  <a:schemeClr val="tx2"/>
                </a:solidFill>
                <a:effectLst/>
                <a:latin typeface="Times New Roman" panose="02020603050405020304" pitchFamily="18" charset="0"/>
                <a:ea typeface="Times New Roman" panose="02020603050405020304" pitchFamily="18" charset="0"/>
              </a:rPr>
              <a:t>Wednesday, February 21, 2024 @ 10:00 AM</a:t>
            </a: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Tupelo Police Department </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400 North Front Street, Tupelo, MS 38804</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In-Person		</a:t>
            </a:r>
            <a:r>
              <a:rPr lang="en-US" sz="1800" b="1" dirty="0">
                <a:solidFill>
                  <a:schemeClr val="tx2"/>
                </a:solidFill>
                <a:effectLst/>
                <a:latin typeface="Times New Roman" panose="02020603050405020304" pitchFamily="18" charset="0"/>
                <a:ea typeface="Times New Roman" panose="02020603050405020304" pitchFamily="18" charset="0"/>
              </a:rPr>
              <a:t>Tuesday, March 26, 2024 @ 10:00 AM</a:t>
            </a: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Mississippi Planning and Development District				1020 Centre Pointe Boulevard, Pearl, Mississippi 39208</a:t>
            </a:r>
          </a:p>
          <a:p>
            <a:pPr marL="857250" marR="0" indent="-857250" algn="l">
              <a:spcBef>
                <a:spcPts val="0"/>
              </a:spcBef>
              <a:spcAft>
                <a:spcPts val="0"/>
              </a:spcAft>
              <a:tabLst>
                <a:tab pos="857250" algn="l"/>
                <a:tab pos="1085850" algn="l"/>
              </a:tabLst>
            </a:pP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indent="-857250" algn="l">
              <a:tabLst>
                <a:tab pos="857250" algn="l"/>
                <a:tab pos="1085850" algn="l"/>
              </a:tabLst>
            </a:pPr>
            <a:r>
              <a:rPr lang="en-US" sz="1800" dirty="0">
                <a:solidFill>
                  <a:schemeClr val="tx2"/>
                </a:solidFill>
                <a:latin typeface="Times New Roman" panose="02020603050405020304" pitchFamily="18" charset="0"/>
              </a:rPr>
              <a:t>In-Person		</a:t>
            </a:r>
            <a:r>
              <a:rPr lang="en-US" sz="1800" b="1" dirty="0">
                <a:solidFill>
                  <a:schemeClr val="tx2"/>
                </a:solidFill>
                <a:latin typeface="Times New Roman" panose="02020603050405020304" pitchFamily="18" charset="0"/>
              </a:rPr>
              <a:t>Wednesday, April 17, 2024 @ 1:00 PM</a:t>
            </a:r>
          </a:p>
          <a:p>
            <a:pPr marL="857250" indent="-857250" algn="l">
              <a:tabLst>
                <a:tab pos="857250" algn="l"/>
                <a:tab pos="1085850" algn="l"/>
              </a:tabLst>
            </a:pPr>
            <a:r>
              <a:rPr lang="en-US" sz="1800" dirty="0">
                <a:solidFill>
                  <a:schemeClr val="tx2"/>
                </a:solidFill>
                <a:latin typeface="Times New Roman" panose="02020603050405020304" pitchFamily="18" charset="0"/>
              </a:rPr>
              <a:t>			Beau Rivage Hotel </a:t>
            </a:r>
          </a:p>
          <a:p>
            <a:pPr marL="857250" indent="-857250" algn="l">
              <a:tabLst>
                <a:tab pos="857250" algn="l"/>
                <a:tab pos="1085850" algn="l"/>
              </a:tabLst>
            </a:pPr>
            <a:r>
              <a:rPr lang="en-US" sz="1800" dirty="0">
                <a:solidFill>
                  <a:schemeClr val="tx2"/>
                </a:solidFill>
                <a:latin typeface="Times New Roman" panose="02020603050405020304" pitchFamily="18" charset="0"/>
              </a:rPr>
              <a:t>			875 Beach Boulevard, Biloxi, Mississippi 39530</a:t>
            </a:r>
            <a:endParaRPr lang="en-US" sz="2400" dirty="0">
              <a:solidFill>
                <a:schemeClr val="tx2"/>
              </a:solidFill>
            </a:endParaRPr>
          </a:p>
          <a:p>
            <a:pPr algn="ctr" fontAlgn="auto">
              <a:spcAft>
                <a:spcPts val="0"/>
              </a:spcAft>
              <a:defRPr/>
            </a:pPr>
            <a:r>
              <a:rPr lang="en-US" sz="2400" dirty="0">
                <a:solidFill>
                  <a:schemeClr val="tx2"/>
                </a:solidFill>
              </a:rPr>
              <a:t> </a:t>
            </a:r>
          </a:p>
          <a:p>
            <a:pPr algn="ctr" fontAlgn="auto">
              <a:spcAft>
                <a:spcPts val="0"/>
              </a:spcAft>
              <a:defRPr/>
            </a:pPr>
            <a:endParaRPr lang="en-US" dirty="0">
              <a:solidFill>
                <a:schemeClr val="tx2"/>
              </a:solidFill>
            </a:endParaRPr>
          </a:p>
          <a:p>
            <a:pPr algn="ctr" fontAlgn="auto">
              <a:spcAft>
                <a:spcPts val="0"/>
              </a:spcAft>
              <a:buFont typeface="Wingdings 3"/>
              <a:buNone/>
              <a:defRPr/>
            </a:pPr>
            <a:endParaRPr lang="en-US" dirty="0"/>
          </a:p>
        </p:txBody>
      </p:sp>
      <p:pic>
        <p:nvPicPr>
          <p:cNvPr id="27652" name="Picture 2" descr="N:\FORMS\HUD 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943600"/>
            <a:ext cx="68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rry blue and white background&#10;&#10;Description automatically generated">
            <a:extLst>
              <a:ext uri="{FF2B5EF4-FFF2-40B4-BE49-F238E27FC236}">
                <a16:creationId xmlns:a16="http://schemas.microsoft.com/office/drawing/2014/main" id="{873FDDD7-DB43-757D-9BF6-437EA25967EA}"/>
              </a:ext>
            </a:extLst>
          </p:cNvPr>
          <p:cNvPicPr>
            <a:picLocks noChangeAspect="1"/>
          </p:cNvPicPr>
          <p:nvPr/>
        </p:nvPicPr>
        <p:blipFill rotWithShape="1">
          <a:blip r:embed="rId2">
            <a:duotone>
              <a:schemeClr val="bg2">
                <a:shade val="45000"/>
                <a:satMod val="135000"/>
              </a:schemeClr>
              <a:prstClr val="white"/>
            </a:duotone>
          </a:blip>
          <a:srcRect t="878" r="9816" b="1449"/>
          <a:stretch/>
        </p:blipFill>
        <p:spPr>
          <a:xfrm>
            <a:off x="20" y="10"/>
            <a:ext cx="9143980" cy="6857990"/>
          </a:xfrm>
          <a:prstGeom prst="rect">
            <a:avLst/>
          </a:prstGeom>
        </p:spPr>
      </p:pic>
      <p:graphicFrame>
        <p:nvGraphicFramePr>
          <p:cNvPr id="5" name="object 3">
            <a:extLst>
              <a:ext uri="{FF2B5EF4-FFF2-40B4-BE49-F238E27FC236}">
                <a16:creationId xmlns:a16="http://schemas.microsoft.com/office/drawing/2014/main" id="{5C21C1BF-E907-B5C6-E19A-5ACA808B56A3}"/>
              </a:ext>
            </a:extLst>
          </p:cNvPr>
          <p:cNvGraphicFramePr/>
          <p:nvPr>
            <p:extLst>
              <p:ext uri="{D42A27DB-BD31-4B8C-83A1-F6EECF244321}">
                <p14:modId xmlns:p14="http://schemas.microsoft.com/office/powerpoint/2010/main" val="165530028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FA9285F0-8CE2-96A4-6005-B2BD8206134D}"/>
              </a:ext>
            </a:extLst>
          </p:cNvPr>
          <p:cNvGrpSpPr/>
          <p:nvPr/>
        </p:nvGrpSpPr>
        <p:grpSpPr>
          <a:xfrm>
            <a:off x="3124200" y="331629"/>
            <a:ext cx="2464593" cy="1478756"/>
            <a:chOff x="0" y="0"/>
            <a:chExt cx="2464593" cy="1478756"/>
          </a:xfrm>
        </p:grpSpPr>
        <p:sp>
          <p:nvSpPr>
            <p:cNvPr id="7" name="Rectangle 6">
              <a:extLst>
                <a:ext uri="{FF2B5EF4-FFF2-40B4-BE49-F238E27FC236}">
                  <a16:creationId xmlns:a16="http://schemas.microsoft.com/office/drawing/2014/main" id="{9BD4A6A3-C4EF-0D7A-BC64-C3BEE3D62FDC}"/>
                </a:ext>
              </a:extLst>
            </p:cNvPr>
            <p:cNvSpPr/>
            <p:nvPr/>
          </p:nvSpPr>
          <p:spPr>
            <a:xfrm>
              <a:off x="0" y="0"/>
              <a:ext cx="2464593" cy="1478756"/>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C675365B-2B3E-67F8-3B62-BD4BBA24A7DC}"/>
                </a:ext>
              </a:extLst>
            </p:cNvPr>
            <p:cNvSpPr txBox="1"/>
            <p:nvPr/>
          </p:nvSpPr>
          <p:spPr>
            <a:xfrm>
              <a:off x="0" y="0"/>
              <a:ext cx="2464593" cy="1478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800" b="1" kern="1200" dirty="0"/>
                <a:t>Federal Programs </a:t>
              </a:r>
              <a:endParaRPr lang="en-US" sz="2800" kern="1200" dirty="0"/>
            </a:p>
          </p:txBody>
        </p:sp>
      </p:gr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832878" y="724603"/>
            <a:ext cx="7760446" cy="975936"/>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defRPr/>
            </a:pPr>
            <a:endParaRPr lang="en-US" sz="3703" dirty="0"/>
          </a:p>
        </p:txBody>
      </p:sp>
      <p:sp>
        <p:nvSpPr>
          <p:cNvPr id="4" name="Title 3">
            <a:extLst>
              <a:ext uri="{FF2B5EF4-FFF2-40B4-BE49-F238E27FC236}">
                <a16:creationId xmlns:a16="http://schemas.microsoft.com/office/drawing/2014/main" id="{13ABC582-1921-3A27-F186-A463F1308B19}"/>
              </a:ext>
            </a:extLst>
          </p:cNvPr>
          <p:cNvSpPr>
            <a:spLocks noGrp="1"/>
          </p:cNvSpPr>
          <p:nvPr>
            <p:ph idx="1"/>
          </p:nvPr>
        </p:nvSpPr>
        <p:spPr>
          <a:xfrm>
            <a:off x="676344" y="2362200"/>
            <a:ext cx="7783962" cy="3563959"/>
          </a:xfrm>
        </p:spPr>
        <p:txBody>
          <a:bodyPr>
            <a:normAutofit/>
          </a:bodyPr>
          <a:lstStyle/>
          <a:p>
            <a:pPr marL="41152" algn="ctr"/>
            <a:r>
              <a:rPr lang="en-US" sz="4444" b="1" dirty="0">
                <a:latin typeface="Franklin Gothic Medium" panose="020B0603020102020204" pitchFamily="34" charset="0"/>
              </a:rPr>
              <a:t>Grant Management </a:t>
            </a:r>
          </a:p>
          <a:p>
            <a:pPr marL="41152" algn="ctr"/>
            <a:r>
              <a:rPr lang="en-US" sz="4444" b="1" dirty="0">
                <a:latin typeface="Franklin Gothic Medium" panose="020B0603020102020204" pitchFamily="34" charset="0"/>
              </a:rPr>
              <a:t>(HOME and Housing Trust Fund)</a:t>
            </a:r>
          </a:p>
          <a:p>
            <a:pPr marL="41152"/>
            <a:endParaRPr lang="en-US" sz="4444" dirty="0"/>
          </a:p>
        </p:txBody>
      </p:sp>
    </p:spTree>
    <p:extLst>
      <p:ext uri="{BB962C8B-B14F-4D97-AF65-F5344CB8AC3E}">
        <p14:creationId xmlns:p14="http://schemas.microsoft.com/office/powerpoint/2010/main" val="19331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2D4B43-EF2F-2C3C-6B42-6B0B161A5BE1}"/>
              </a:ext>
            </a:extLst>
          </p:cNvPr>
          <p:cNvSpPr txBox="1"/>
          <p:nvPr/>
        </p:nvSpPr>
        <p:spPr>
          <a:xfrm>
            <a:off x="857250" y="1676400"/>
            <a:ext cx="2857500" cy="3505200"/>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3500" b="1" i="0" kern="1200">
              <a:solidFill>
                <a:schemeClr val="tx1"/>
              </a:solidFill>
              <a:latin typeface="+mj-lt"/>
              <a:ea typeface="+mj-ea"/>
              <a:cs typeface="+mj-cs"/>
            </a:endParaRPr>
          </a:p>
          <a:p>
            <a:pPr>
              <a:lnSpc>
                <a:spcPct val="90000"/>
              </a:lnSpc>
              <a:spcBef>
                <a:spcPct val="0"/>
              </a:spcBef>
              <a:spcAft>
                <a:spcPts val="600"/>
              </a:spcAft>
            </a:pPr>
            <a:endParaRPr lang="en-US" sz="3500" b="1" kern="1200">
              <a:solidFill>
                <a:schemeClr val="tx1"/>
              </a:solidFill>
              <a:latin typeface="+mj-lt"/>
              <a:ea typeface="+mj-ea"/>
              <a:cs typeface="+mj-cs"/>
            </a:endParaRPr>
          </a:p>
          <a:p>
            <a:pPr>
              <a:lnSpc>
                <a:spcPct val="90000"/>
              </a:lnSpc>
              <a:spcBef>
                <a:spcPct val="0"/>
              </a:spcBef>
              <a:spcAft>
                <a:spcPts val="600"/>
              </a:spcAft>
            </a:pPr>
            <a:r>
              <a:rPr lang="en-US" sz="3500" b="1" i="0" kern="1200">
                <a:solidFill>
                  <a:schemeClr val="tx1"/>
                </a:solidFill>
                <a:latin typeface="+mj-lt"/>
                <a:ea typeface="+mj-ea"/>
                <a:cs typeface="+mj-cs"/>
              </a:rPr>
              <a:t>HOME Investment Partnerships Program</a:t>
            </a:r>
            <a:endParaRPr lang="en-US" sz="3500" kern="1200">
              <a:solidFill>
                <a:schemeClr val="tx1"/>
              </a:solidFill>
              <a:latin typeface="+mj-lt"/>
              <a:ea typeface="+mj-ea"/>
              <a:cs typeface="+mj-cs"/>
            </a:endParaRPr>
          </a:p>
        </p:txBody>
      </p:sp>
      <p:sp>
        <p:nvSpPr>
          <p:cNvPr id="4" name="TextBox 3">
            <a:extLst>
              <a:ext uri="{FF2B5EF4-FFF2-40B4-BE49-F238E27FC236}">
                <a16:creationId xmlns:a16="http://schemas.microsoft.com/office/drawing/2014/main" id="{50D0337F-88AA-EDE1-50A2-D6C74DCF6CF3}"/>
              </a:ext>
            </a:extLst>
          </p:cNvPr>
          <p:cNvSpPr txBox="1"/>
          <p:nvPr/>
        </p:nvSpPr>
        <p:spPr>
          <a:xfrm>
            <a:off x="3886203" y="1676400"/>
            <a:ext cx="4229097" cy="3505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lIns="91440" tIns="45720" rIns="91440" bIns="45720" numCol="1" spcCol="1270" rtlCol="0" anchorCtr="0">
            <a:normAutofit lnSpcReduction="10000"/>
          </a:bodyPr>
          <a:lstStyle/>
          <a:p>
            <a:pPr marL="0" lvl="0" indent="-228600">
              <a:lnSpc>
                <a:spcPct val="90000"/>
              </a:lnSpc>
              <a:spcBef>
                <a:spcPct val="0"/>
              </a:spcBef>
              <a:spcAft>
                <a:spcPct val="35000"/>
              </a:spcAft>
              <a:buFont typeface="Arial" panose="020B0604020202020204" pitchFamily="34" charset="0"/>
              <a:buChar char="•"/>
            </a:pPr>
            <a:r>
              <a:rPr lang="en-US" sz="2100" b="0" i="0" dirty="0">
                <a:solidFill>
                  <a:schemeClr val="tx1">
                    <a:alpha val="55000"/>
                  </a:schemeClr>
                </a:solidFill>
                <a:effectLst/>
              </a:rPr>
              <a:t>The HOME Investment Partnership Program, "HOME Program", provides safe, decent, affordable housing for very-low and low-income citizens. </a:t>
            </a:r>
          </a:p>
          <a:p>
            <a:pPr lvl="0">
              <a:lnSpc>
                <a:spcPct val="90000"/>
              </a:lnSpc>
              <a:spcBef>
                <a:spcPct val="0"/>
              </a:spcBef>
              <a:spcAft>
                <a:spcPct val="35000"/>
              </a:spcAft>
            </a:pPr>
            <a:endParaRPr lang="en-US" sz="2100" b="0" i="0" dirty="0">
              <a:solidFill>
                <a:schemeClr val="tx1">
                  <a:alpha val="55000"/>
                </a:schemeClr>
              </a:solidFill>
              <a:effectLst/>
            </a:endParaRPr>
          </a:p>
          <a:p>
            <a:pPr marL="0" lvl="0" indent="-228600">
              <a:lnSpc>
                <a:spcPct val="90000"/>
              </a:lnSpc>
              <a:spcBef>
                <a:spcPct val="0"/>
              </a:spcBef>
              <a:spcAft>
                <a:spcPct val="35000"/>
              </a:spcAft>
              <a:buFont typeface="Arial" panose="020B0604020202020204" pitchFamily="34" charset="0"/>
              <a:buChar char="•"/>
            </a:pPr>
            <a:r>
              <a:rPr lang="en-US" sz="2100" b="0" i="0" dirty="0">
                <a:solidFill>
                  <a:schemeClr val="tx1">
                    <a:alpha val="55000"/>
                  </a:schemeClr>
                </a:solidFill>
                <a:effectLst/>
              </a:rPr>
              <a:t>The activities funded by the HOME Program include: Homebuyer </a:t>
            </a:r>
            <a:r>
              <a:rPr lang="en-US" sz="2100" dirty="0">
                <a:solidFill>
                  <a:schemeClr val="tx1">
                    <a:alpha val="55000"/>
                  </a:schemeClr>
                </a:solidFill>
              </a:rPr>
              <a:t>A</a:t>
            </a:r>
            <a:r>
              <a:rPr lang="en-US" sz="2100" b="0" i="0" dirty="0">
                <a:solidFill>
                  <a:schemeClr val="tx1">
                    <a:alpha val="55000"/>
                  </a:schemeClr>
                </a:solidFill>
                <a:effectLst/>
              </a:rPr>
              <a:t>ssistance</a:t>
            </a:r>
            <a:r>
              <a:rPr lang="en-US" sz="2100" dirty="0">
                <a:solidFill>
                  <a:schemeClr val="tx1">
                    <a:alpha val="55000"/>
                  </a:schemeClr>
                </a:solidFill>
              </a:rPr>
              <a:t>,</a:t>
            </a:r>
            <a:r>
              <a:rPr lang="en-US" sz="2100" b="0" i="0" dirty="0">
                <a:solidFill>
                  <a:schemeClr val="tx1">
                    <a:alpha val="55000"/>
                  </a:schemeClr>
                </a:solidFill>
                <a:effectLst/>
              </a:rPr>
              <a:t> </a:t>
            </a:r>
            <a:r>
              <a:rPr lang="en-US" sz="2100" dirty="0">
                <a:solidFill>
                  <a:schemeClr val="tx1">
                    <a:alpha val="55000"/>
                  </a:schemeClr>
                </a:solidFill>
              </a:rPr>
              <a:t>H</a:t>
            </a:r>
            <a:r>
              <a:rPr lang="en-US" sz="2100" b="0" i="0" dirty="0">
                <a:solidFill>
                  <a:schemeClr val="tx1">
                    <a:alpha val="55000"/>
                  </a:schemeClr>
                </a:solidFill>
                <a:effectLst/>
              </a:rPr>
              <a:t>omeowner </a:t>
            </a:r>
            <a:r>
              <a:rPr lang="en-US" sz="2100" dirty="0">
                <a:solidFill>
                  <a:schemeClr val="tx1">
                    <a:alpha val="55000"/>
                  </a:schemeClr>
                </a:solidFill>
              </a:rPr>
              <a:t>R</a:t>
            </a:r>
            <a:r>
              <a:rPr lang="en-US" sz="2100" b="0" i="0" dirty="0">
                <a:solidFill>
                  <a:schemeClr val="tx1">
                    <a:alpha val="55000"/>
                  </a:schemeClr>
                </a:solidFill>
                <a:effectLst/>
              </a:rPr>
              <a:t>ehabilitation, </a:t>
            </a:r>
            <a:r>
              <a:rPr lang="en-US" sz="2100" dirty="0">
                <a:solidFill>
                  <a:schemeClr val="tx1">
                    <a:alpha val="55000"/>
                  </a:schemeClr>
                </a:solidFill>
              </a:rPr>
              <a:t>S</a:t>
            </a:r>
            <a:r>
              <a:rPr lang="en-US" sz="2100" b="0" i="0" dirty="0">
                <a:solidFill>
                  <a:schemeClr val="tx1">
                    <a:alpha val="55000"/>
                  </a:schemeClr>
                </a:solidFill>
                <a:effectLst/>
              </a:rPr>
              <a:t>ubstantial Rehabilitation of multi-family rental units, and New </a:t>
            </a:r>
            <a:r>
              <a:rPr lang="en-US" sz="2100" dirty="0">
                <a:solidFill>
                  <a:schemeClr val="tx1">
                    <a:alpha val="55000"/>
                  </a:schemeClr>
                </a:solidFill>
              </a:rPr>
              <a:t>C</a:t>
            </a:r>
            <a:r>
              <a:rPr lang="en-US" sz="2100" b="0" i="0" dirty="0">
                <a:solidFill>
                  <a:schemeClr val="tx1">
                    <a:alpha val="55000"/>
                  </a:schemeClr>
                </a:solidFill>
                <a:effectLst/>
              </a:rPr>
              <a:t>onstruction of multi-family rental units.</a:t>
            </a:r>
            <a:endParaRPr lang="en-US" sz="2100" dirty="0">
              <a:solidFill>
                <a:schemeClr val="tx1">
                  <a:alpha val="55000"/>
                </a:schemeClr>
              </a:solidFill>
            </a:endParaRPr>
          </a:p>
        </p:txBody>
      </p:sp>
    </p:spTree>
    <p:extLst>
      <p:ext uri="{BB962C8B-B14F-4D97-AF65-F5344CB8AC3E}">
        <p14:creationId xmlns:p14="http://schemas.microsoft.com/office/powerpoint/2010/main" val="3781471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1700</TotalTime>
  <Words>2066</Words>
  <Application>Microsoft Office PowerPoint</Application>
  <PresentationFormat>On-screen Show (4:3)</PresentationFormat>
  <Paragraphs>312</Paragraphs>
  <Slides>45</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Calibri</vt:lpstr>
      <vt:lpstr>Franklin Gothic Book</vt:lpstr>
      <vt:lpstr>Franklin Gothic Demi</vt:lpstr>
      <vt:lpstr>Franklin Gothic Demi Cond</vt:lpstr>
      <vt:lpstr>Franklin Gothic Medium</vt:lpstr>
      <vt:lpstr>Futura</vt:lpstr>
      <vt:lpstr>Symbol</vt:lpstr>
      <vt:lpstr>Times New Roman</vt:lpstr>
      <vt:lpstr>Wingdings</vt:lpstr>
      <vt:lpstr>Wingdings 3</vt:lpstr>
      <vt:lpstr>Office Theme</vt:lpstr>
      <vt:lpstr>Mississippi Home Corporation and Mississippi Development Authority</vt:lpstr>
      <vt:lpstr>PowerPoint Presentation</vt:lpstr>
      <vt:lpstr>Purpose of Public Input Meetings:</vt:lpstr>
      <vt:lpstr>PowerPoint Presentation</vt:lpstr>
      <vt:lpstr>MHC Federal Programs  Process:</vt:lpstr>
      <vt:lpstr>2024 Annual Action Plan Public Hearings for Housing and Community Development  CDBG, HOME, HTF, ESG, HOPWA, CHDO   </vt:lpstr>
      <vt:lpstr>PowerPoint Presentation</vt:lpstr>
      <vt:lpstr>PowerPoint Presentation</vt:lpstr>
      <vt:lpstr>PowerPoint Presentation</vt:lpstr>
      <vt:lpstr>PowerPoint Presentation</vt:lpstr>
      <vt:lpstr>PowerPoint Presentation</vt:lpstr>
      <vt:lpstr>Grant Management Funding  </vt:lpstr>
      <vt:lpstr>PowerPoint Presentation</vt:lpstr>
      <vt:lpstr>PowerPoint Presentation</vt:lpstr>
      <vt:lpstr> Funding availability  Availability </vt:lpstr>
      <vt:lpstr>PowerPoint Presentation</vt:lpstr>
      <vt:lpstr>Emergency Solutions Grant (ESG)</vt:lpstr>
      <vt:lpstr>Emergency Solutions Grant (ESG)</vt:lpstr>
      <vt:lpstr>Emergency Solutions Grant (ESG)</vt:lpstr>
      <vt:lpstr>Emergency Shelter -Essential Services</vt:lpstr>
      <vt:lpstr>Rapid Rehousing and Homeless Prevention </vt:lpstr>
      <vt:lpstr>PowerPoint Presentation</vt:lpstr>
      <vt:lpstr>Housing for Persons with HIV/AIDS (HOPWA)</vt:lpstr>
      <vt:lpstr>Housing for Persons with HIV/AIDS (HOPWA)</vt:lpstr>
      <vt:lpstr>ESG &amp; HOPWA</vt:lpstr>
      <vt:lpstr> Funding availability  Availability </vt:lpstr>
      <vt:lpstr>Mississippi  Development  Authority (MDA)  The state Economic and Community development agency</vt:lpstr>
      <vt:lpstr>Community Development Block Grant (CDBG)</vt:lpstr>
      <vt:lpstr>Mississippi Historical Funding Overview</vt:lpstr>
      <vt:lpstr>Economic Development Strategies</vt:lpstr>
      <vt:lpstr>Infrastructure Strategies</vt:lpstr>
      <vt:lpstr>PowerPoint Presentation</vt:lpstr>
      <vt:lpstr>PowerPoint Presentation</vt:lpstr>
      <vt:lpstr>PowerPoint Presentation</vt:lpstr>
      <vt:lpstr>CDBG 2024 Overview</vt:lpstr>
      <vt:lpstr>CDBG Application Dates</vt:lpstr>
      <vt:lpstr>CDBG 2024 Compliance Overview</vt:lpstr>
      <vt:lpstr>CDBG 2024 Compliance Overview</vt:lpstr>
      <vt:lpstr>Affirmatively Furthering Fair Housing</vt:lpstr>
      <vt:lpstr>Affirmatively Furthering Fair Housing</vt:lpstr>
      <vt:lpstr>PUBLIC COMMENTS</vt:lpstr>
      <vt:lpstr>PowerPoint Presentation</vt:lpstr>
      <vt:lpstr>CONTACT INFORMATION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Annual Action Plan for Housing and Community Development  CDBG, HOME, HTF, ESG, HOPWA, CHDO</dc:title>
  <dc:creator>Tamara Stewart</dc:creator>
  <cp:lastModifiedBy>David Hancock</cp:lastModifiedBy>
  <cp:revision>21</cp:revision>
  <dcterms:created xsi:type="dcterms:W3CDTF">2022-03-01T08:10:38Z</dcterms:created>
  <dcterms:modified xsi:type="dcterms:W3CDTF">2024-04-09T17:32:04Z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2021-05-14T00:00:00Z</vt:filetime>
  </property>
  <property fmtid="{D5CDD505-2E9C-101B-9397-08002B2CF9AE}" pid="3" name="Creator">
    <vt:lpwstr>PDFium</vt:lpwstr>
  </property>
  <property fmtid="{D5CDD505-2E9C-101B-9397-08002B2CF9AE}" pid="4" name="LastSaved">
    <vt:filetime>2021-05-14T00:00:00Z</vt:filetime>
  </property>
</Properties>
</file>